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
  </p:notesMasterIdLst>
  <p:sldIdLst>
    <p:sldId id="256" r:id="rId5"/>
    <p:sldId id="265" r:id="rId6"/>
    <p:sldId id="276" r:id="rId7"/>
    <p:sldId id="262" r:id="rId8"/>
    <p:sldId id="269" r:id="rId9"/>
    <p:sldId id="259" r:id="rId10"/>
    <p:sldId id="271" r:id="rId11"/>
    <p:sldId id="278" r:id="rId12"/>
    <p:sldId id="270" r:id="rId13"/>
    <p:sldId id="272" r:id="rId14"/>
    <p:sldId id="264" r:id="rId15"/>
    <p:sldId id="268" r:id="rId16"/>
    <p:sldId id="274" r:id="rId17"/>
    <p:sldId id="275"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D8854-FC89-4977-9562-ED5B196DBDA4}" v="47" dt="2022-11-30T19:15:11.756"/>
    <p1510:client id="{76D22898-BBFB-857F-247A-6D8634BC5E0A}" v="246" dt="2022-11-30T15:57:21.943"/>
    <p1510:client id="{82F180A2-35E6-CEA7-F903-71255ED7BD2D}" v="3" dt="2022-11-30T15:01:45.369"/>
    <p1510:client id="{9CB2A1AD-9B1F-765A-97D8-373C6FA3B75A}" v="526" dt="2022-11-30T18:00:26.112"/>
    <p1510:client id="{9D9B0FCC-A6F6-2995-AFF5-E50890FB4DED}" v="23" dt="2022-11-30T17:43:51.663"/>
    <p1510:client id="{A85FA6A0-028C-4216-8A2D-8BFE181A5453}" v="26" vWet="28" dt="2022-11-30T17:05:11.148"/>
    <p1510:client id="{D31DB1D7-F52C-1EB4-4042-E480D95BEC6F}" v="1" dt="2022-11-30T16:44:02.478"/>
    <p1510:client id="{D40453A3-4201-A6C0-D51C-DB666AD26F74}" v="1" dt="2022-11-30T16:40:27.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 Shi" userId="7c1623e2b3f0132e" providerId="LiveId" clId="{160D8854-FC89-4977-9562-ED5B196DBDA4}"/>
    <pc:docChg chg="modSld sldOrd">
      <pc:chgData name="Hong Shi" userId="7c1623e2b3f0132e" providerId="LiveId" clId="{160D8854-FC89-4977-9562-ED5B196DBDA4}" dt="2022-12-01T06:14:05.376" v="57"/>
      <pc:docMkLst>
        <pc:docMk/>
      </pc:docMkLst>
      <pc:sldChg chg="modSp mod">
        <pc:chgData name="Hong Shi" userId="7c1623e2b3f0132e" providerId="LiveId" clId="{160D8854-FC89-4977-9562-ED5B196DBDA4}" dt="2022-11-30T19:15:34.109" v="55" actId="14100"/>
        <pc:sldMkLst>
          <pc:docMk/>
          <pc:sldMk cId="2747585928" sldId="259"/>
        </pc:sldMkLst>
        <pc:graphicFrameChg chg="mod">
          <ac:chgData name="Hong Shi" userId="7c1623e2b3f0132e" providerId="LiveId" clId="{160D8854-FC89-4977-9562-ED5B196DBDA4}" dt="2022-11-30T19:15:34.109" v="55" actId="14100"/>
          <ac:graphicFrameMkLst>
            <pc:docMk/>
            <pc:sldMk cId="2747585928" sldId="259"/>
            <ac:graphicFrameMk id="13" creationId="{21861489-528F-0927-C4E2-298D39B3D869}"/>
          </ac:graphicFrameMkLst>
        </pc:graphicFrameChg>
      </pc:sldChg>
      <pc:sldChg chg="modSp">
        <pc:chgData name="Hong Shi" userId="7c1623e2b3f0132e" providerId="LiveId" clId="{160D8854-FC89-4977-9562-ED5B196DBDA4}" dt="2022-11-30T18:23:07.948" v="27" actId="255"/>
        <pc:sldMkLst>
          <pc:docMk/>
          <pc:sldMk cId="3059920094" sldId="265"/>
        </pc:sldMkLst>
        <pc:graphicFrameChg chg="mod">
          <ac:chgData name="Hong Shi" userId="7c1623e2b3f0132e" providerId="LiveId" clId="{160D8854-FC89-4977-9562-ED5B196DBDA4}" dt="2022-11-30T18:23:07.948" v="27" actId="255"/>
          <ac:graphicFrameMkLst>
            <pc:docMk/>
            <pc:sldMk cId="3059920094" sldId="265"/>
            <ac:graphicFrameMk id="5" creationId="{D3E3D136-5336-BE9F-2002-5B8BE66E3C44}"/>
          </ac:graphicFrameMkLst>
        </pc:graphicFrameChg>
      </pc:sldChg>
      <pc:sldChg chg="modSp mod">
        <pc:chgData name="Hong Shi" userId="7c1623e2b3f0132e" providerId="LiveId" clId="{160D8854-FC89-4977-9562-ED5B196DBDA4}" dt="2022-11-30T19:13:58.295" v="41" actId="20577"/>
        <pc:sldMkLst>
          <pc:docMk/>
          <pc:sldMk cId="1194981055" sldId="269"/>
        </pc:sldMkLst>
        <pc:spChg chg="mod">
          <ac:chgData name="Hong Shi" userId="7c1623e2b3f0132e" providerId="LiveId" clId="{160D8854-FC89-4977-9562-ED5B196DBDA4}" dt="2022-11-30T19:13:58.295" v="41" actId="20577"/>
          <ac:spMkLst>
            <pc:docMk/>
            <pc:sldMk cId="1194981055" sldId="269"/>
            <ac:spMk id="3" creationId="{BB003FAB-F915-455D-8046-83CAEB84C3CD}"/>
          </ac:spMkLst>
        </pc:spChg>
      </pc:sldChg>
      <pc:sldChg chg="ord">
        <pc:chgData name="Hong Shi" userId="7c1623e2b3f0132e" providerId="LiveId" clId="{160D8854-FC89-4977-9562-ED5B196DBDA4}" dt="2022-12-01T06:14:05.376" v="57"/>
        <pc:sldMkLst>
          <pc:docMk/>
          <pc:sldMk cId="109726007" sldId="27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6CA45-77E4-4EAC-9BCA-0985DA39B771}"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9AE25F96-8985-4333-8605-FAFE8A9E0212}">
      <dgm:prSet custT="1"/>
      <dgm:spPr/>
      <dgm:t>
        <a:bodyPr/>
        <a:lstStyle/>
        <a:p>
          <a:r>
            <a:rPr lang="en-US" sz="2000" dirty="0">
              <a:latin typeface="+mn-lt"/>
              <a:cs typeface="Calibri"/>
            </a:rPr>
            <a:t>Providing more quality content on websites.</a:t>
          </a:r>
        </a:p>
      </dgm:t>
    </dgm:pt>
    <dgm:pt modelId="{D9571C1B-6B93-44A7-B5F7-3CF855C48DC4}" type="parTrans" cxnId="{0CF8CA76-89EC-4975-8276-D1E1035AA8BF}">
      <dgm:prSet/>
      <dgm:spPr/>
      <dgm:t>
        <a:bodyPr/>
        <a:lstStyle/>
        <a:p>
          <a:endParaRPr lang="en-US"/>
        </a:p>
      </dgm:t>
    </dgm:pt>
    <dgm:pt modelId="{F7582F29-151E-43E9-B9CA-79EC41D182F1}" type="sibTrans" cxnId="{0CF8CA76-89EC-4975-8276-D1E1035AA8BF}">
      <dgm:prSet/>
      <dgm:spPr/>
      <dgm:t>
        <a:bodyPr/>
        <a:lstStyle/>
        <a:p>
          <a:endParaRPr lang="en-US"/>
        </a:p>
      </dgm:t>
    </dgm:pt>
    <dgm:pt modelId="{3A738BAD-200D-4ECC-BD21-EEE72129F374}">
      <dgm:prSet custT="1"/>
      <dgm:spPr/>
      <dgm:t>
        <a:bodyPr/>
        <a:lstStyle/>
        <a:p>
          <a:r>
            <a:rPr lang="en-US" sz="2000" dirty="0"/>
            <a:t>Regularly adding new information, establishing trust, and marketing your site on other websites and social media.</a:t>
          </a:r>
        </a:p>
      </dgm:t>
    </dgm:pt>
    <dgm:pt modelId="{27EBA070-C5DB-417F-9F8F-E73B8BC99E74}" type="parTrans" cxnId="{59563DB7-5254-449A-B6EF-1A5972E5B9CC}">
      <dgm:prSet/>
      <dgm:spPr/>
      <dgm:t>
        <a:bodyPr/>
        <a:lstStyle/>
        <a:p>
          <a:endParaRPr lang="en-US"/>
        </a:p>
      </dgm:t>
    </dgm:pt>
    <dgm:pt modelId="{03D45D2A-0C86-4C90-9AD3-9518238BE83D}" type="sibTrans" cxnId="{59563DB7-5254-449A-B6EF-1A5972E5B9CC}">
      <dgm:prSet/>
      <dgm:spPr/>
      <dgm:t>
        <a:bodyPr/>
        <a:lstStyle/>
        <a:p>
          <a:endParaRPr lang="en-US"/>
        </a:p>
      </dgm:t>
    </dgm:pt>
    <dgm:pt modelId="{47622F5C-F299-4F76-8643-A90CC876C9BB}">
      <dgm:prSet/>
      <dgm:spPr/>
      <dgm:t>
        <a:bodyPr/>
        <a:lstStyle/>
        <a:p>
          <a:r>
            <a:rPr lang="en-US" dirty="0"/>
            <a:t>Providing good user experience and helping our website visitors access and navigate your website with ease.</a:t>
          </a:r>
        </a:p>
      </dgm:t>
    </dgm:pt>
    <dgm:pt modelId="{82B778FE-B954-4FF8-BC41-62DFE009EFCD}" type="parTrans" cxnId="{50321F2F-E685-47F5-B131-AC61BB62B2CA}">
      <dgm:prSet/>
      <dgm:spPr/>
      <dgm:t>
        <a:bodyPr/>
        <a:lstStyle/>
        <a:p>
          <a:endParaRPr lang="en-US"/>
        </a:p>
      </dgm:t>
    </dgm:pt>
    <dgm:pt modelId="{B551680B-82AA-46C3-AC02-CC8145725C60}" type="sibTrans" cxnId="{50321F2F-E685-47F5-B131-AC61BB62B2CA}">
      <dgm:prSet/>
      <dgm:spPr/>
      <dgm:t>
        <a:bodyPr/>
        <a:lstStyle/>
        <a:p>
          <a:endParaRPr lang="en-US"/>
        </a:p>
      </dgm:t>
    </dgm:pt>
    <dgm:pt modelId="{082FECEC-12F8-47F9-A024-4FE5A035A36A}">
      <dgm:prSet/>
      <dgm:spPr/>
      <dgm:t>
        <a:bodyPr/>
        <a:lstStyle/>
        <a:p>
          <a:r>
            <a:rPr lang="en-US" dirty="0"/>
            <a:t>Drive more traffic, engage prospects, generate leads, and re-engage existing customers.</a:t>
          </a:r>
        </a:p>
      </dgm:t>
    </dgm:pt>
    <dgm:pt modelId="{1909B576-9D90-467D-B211-1F36C695F723}" type="parTrans" cxnId="{F2AD85EF-9D87-4447-AB9C-F1CCFB28921E}">
      <dgm:prSet/>
      <dgm:spPr/>
      <dgm:t>
        <a:bodyPr/>
        <a:lstStyle/>
        <a:p>
          <a:endParaRPr lang="en-US"/>
        </a:p>
      </dgm:t>
    </dgm:pt>
    <dgm:pt modelId="{D860B051-6744-4DF0-B67E-CFAFD7602FEE}" type="sibTrans" cxnId="{F2AD85EF-9D87-4447-AB9C-F1CCFB28921E}">
      <dgm:prSet/>
      <dgm:spPr/>
      <dgm:t>
        <a:bodyPr/>
        <a:lstStyle/>
        <a:p>
          <a:endParaRPr lang="en-US"/>
        </a:p>
      </dgm:t>
    </dgm:pt>
    <dgm:pt modelId="{9C31FFE1-20F0-49E4-9741-E11C9F547904}" type="pres">
      <dgm:prSet presAssocID="{5A66CA45-77E4-4EAC-9BCA-0985DA39B771}" presName="root" presStyleCnt="0">
        <dgm:presLayoutVars>
          <dgm:dir/>
          <dgm:resizeHandles val="exact"/>
        </dgm:presLayoutVars>
      </dgm:prSet>
      <dgm:spPr/>
    </dgm:pt>
    <dgm:pt modelId="{D18E85AF-DEDD-4955-A95C-6C006B00EECE}" type="pres">
      <dgm:prSet presAssocID="{9AE25F96-8985-4333-8605-FAFE8A9E0212}" presName="compNode" presStyleCnt="0"/>
      <dgm:spPr/>
    </dgm:pt>
    <dgm:pt modelId="{92CEC1B2-335B-4CCF-ADD5-71523A6448FB}" type="pres">
      <dgm:prSet presAssocID="{9AE25F96-8985-4333-8605-FAFE8A9E02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C23B99CC-4CAC-4ABB-925D-2D36E4382E97}" type="pres">
      <dgm:prSet presAssocID="{9AE25F96-8985-4333-8605-FAFE8A9E0212}" presName="spaceRect" presStyleCnt="0"/>
      <dgm:spPr/>
    </dgm:pt>
    <dgm:pt modelId="{19386727-790D-46AE-9FF1-161D8F54D568}" type="pres">
      <dgm:prSet presAssocID="{9AE25F96-8985-4333-8605-FAFE8A9E0212}" presName="textRect" presStyleLbl="revTx" presStyleIdx="0" presStyleCnt="4">
        <dgm:presLayoutVars>
          <dgm:chMax val="1"/>
          <dgm:chPref val="1"/>
        </dgm:presLayoutVars>
      </dgm:prSet>
      <dgm:spPr/>
    </dgm:pt>
    <dgm:pt modelId="{D66705F0-5617-4D94-B3B2-5BF3805F84E8}" type="pres">
      <dgm:prSet presAssocID="{F7582F29-151E-43E9-B9CA-79EC41D182F1}" presName="sibTrans" presStyleCnt="0"/>
      <dgm:spPr/>
    </dgm:pt>
    <dgm:pt modelId="{31166D88-02C7-49A9-854F-8E2D28824D59}" type="pres">
      <dgm:prSet presAssocID="{3A738BAD-200D-4ECC-BD21-EEE72129F374}" presName="compNode" presStyleCnt="0"/>
      <dgm:spPr/>
    </dgm:pt>
    <dgm:pt modelId="{F134B0A3-9A12-4916-86C6-9180B0FE7528}" type="pres">
      <dgm:prSet presAssocID="{3A738BAD-200D-4ECC-BD21-EEE72129F37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ting"/>
        </a:ext>
      </dgm:extLst>
    </dgm:pt>
    <dgm:pt modelId="{3E58E16E-F99D-44AB-8161-55CF653F7BDF}" type="pres">
      <dgm:prSet presAssocID="{3A738BAD-200D-4ECC-BD21-EEE72129F374}" presName="spaceRect" presStyleCnt="0"/>
      <dgm:spPr/>
    </dgm:pt>
    <dgm:pt modelId="{6EEB0277-2BB6-4BC2-9BE3-1295202B869D}" type="pres">
      <dgm:prSet presAssocID="{3A738BAD-200D-4ECC-BD21-EEE72129F374}" presName="textRect" presStyleLbl="revTx" presStyleIdx="1" presStyleCnt="4">
        <dgm:presLayoutVars>
          <dgm:chMax val="1"/>
          <dgm:chPref val="1"/>
        </dgm:presLayoutVars>
      </dgm:prSet>
      <dgm:spPr/>
    </dgm:pt>
    <dgm:pt modelId="{0C69A10A-1B6A-4F24-BAEE-191BBF21163A}" type="pres">
      <dgm:prSet presAssocID="{03D45D2A-0C86-4C90-9AD3-9518238BE83D}" presName="sibTrans" presStyleCnt="0"/>
      <dgm:spPr/>
    </dgm:pt>
    <dgm:pt modelId="{D0B7DEE9-229D-4265-BBA7-C631C4245D06}" type="pres">
      <dgm:prSet presAssocID="{47622F5C-F299-4F76-8643-A90CC876C9BB}" presName="compNode" presStyleCnt="0"/>
      <dgm:spPr/>
    </dgm:pt>
    <dgm:pt modelId="{E69A9D14-F28B-4BC7-9E2D-46331F3D90AB}" type="pres">
      <dgm:prSet presAssocID="{47622F5C-F299-4F76-8643-A90CC876C9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BD9B9D88-DAEC-424F-A80D-AF6ACE16D00D}" type="pres">
      <dgm:prSet presAssocID="{47622F5C-F299-4F76-8643-A90CC876C9BB}" presName="spaceRect" presStyleCnt="0"/>
      <dgm:spPr/>
    </dgm:pt>
    <dgm:pt modelId="{73AC39F9-286B-4053-B7DE-891CA10F1D90}" type="pres">
      <dgm:prSet presAssocID="{47622F5C-F299-4F76-8643-A90CC876C9BB}" presName="textRect" presStyleLbl="revTx" presStyleIdx="2" presStyleCnt="4">
        <dgm:presLayoutVars>
          <dgm:chMax val="1"/>
          <dgm:chPref val="1"/>
        </dgm:presLayoutVars>
      </dgm:prSet>
      <dgm:spPr/>
    </dgm:pt>
    <dgm:pt modelId="{8B074608-CAFC-4ECF-95C6-56D3E8D82798}" type="pres">
      <dgm:prSet presAssocID="{B551680B-82AA-46C3-AC02-CC8145725C60}" presName="sibTrans" presStyleCnt="0"/>
      <dgm:spPr/>
    </dgm:pt>
    <dgm:pt modelId="{A2DF03E4-DC1D-4FD7-825C-075E9FFAAAC4}" type="pres">
      <dgm:prSet presAssocID="{082FECEC-12F8-47F9-A024-4FE5A035A36A}" presName="compNode" presStyleCnt="0"/>
      <dgm:spPr/>
    </dgm:pt>
    <dgm:pt modelId="{1523E1B1-A197-465A-A407-BA1677CA2C6E}" type="pres">
      <dgm:prSet presAssocID="{082FECEC-12F8-47F9-A024-4FE5A035A3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DF3076A2-F704-4585-96D5-04FFECA04A8A}" type="pres">
      <dgm:prSet presAssocID="{082FECEC-12F8-47F9-A024-4FE5A035A36A}" presName="spaceRect" presStyleCnt="0"/>
      <dgm:spPr/>
    </dgm:pt>
    <dgm:pt modelId="{B500D281-B496-43DC-857C-859C3B934437}" type="pres">
      <dgm:prSet presAssocID="{082FECEC-12F8-47F9-A024-4FE5A035A36A}" presName="textRect" presStyleLbl="revTx" presStyleIdx="3" presStyleCnt="4">
        <dgm:presLayoutVars>
          <dgm:chMax val="1"/>
          <dgm:chPref val="1"/>
        </dgm:presLayoutVars>
      </dgm:prSet>
      <dgm:spPr/>
    </dgm:pt>
  </dgm:ptLst>
  <dgm:cxnLst>
    <dgm:cxn modelId="{D4B0210F-6AE1-41EE-AF31-62CC44B1EA53}" type="presOf" srcId="{3A738BAD-200D-4ECC-BD21-EEE72129F374}" destId="{6EEB0277-2BB6-4BC2-9BE3-1295202B869D}" srcOrd="0" destOrd="0" presId="urn:microsoft.com/office/officeart/2018/2/layout/IconLabelList"/>
    <dgm:cxn modelId="{A5E9C029-03E6-4C63-A758-19820B3B8183}" type="presOf" srcId="{082FECEC-12F8-47F9-A024-4FE5A035A36A}" destId="{B500D281-B496-43DC-857C-859C3B934437}" srcOrd="0" destOrd="0" presId="urn:microsoft.com/office/officeart/2018/2/layout/IconLabelList"/>
    <dgm:cxn modelId="{50321F2F-E685-47F5-B131-AC61BB62B2CA}" srcId="{5A66CA45-77E4-4EAC-9BCA-0985DA39B771}" destId="{47622F5C-F299-4F76-8643-A90CC876C9BB}" srcOrd="2" destOrd="0" parTransId="{82B778FE-B954-4FF8-BC41-62DFE009EFCD}" sibTransId="{B551680B-82AA-46C3-AC02-CC8145725C60}"/>
    <dgm:cxn modelId="{2532DF3B-7AB7-40B5-A585-AFDF16C854D9}" type="presOf" srcId="{47622F5C-F299-4F76-8643-A90CC876C9BB}" destId="{73AC39F9-286B-4053-B7DE-891CA10F1D90}" srcOrd="0" destOrd="0" presId="urn:microsoft.com/office/officeart/2018/2/layout/IconLabelList"/>
    <dgm:cxn modelId="{0CF8CA76-89EC-4975-8276-D1E1035AA8BF}" srcId="{5A66CA45-77E4-4EAC-9BCA-0985DA39B771}" destId="{9AE25F96-8985-4333-8605-FAFE8A9E0212}" srcOrd="0" destOrd="0" parTransId="{D9571C1B-6B93-44A7-B5F7-3CF855C48DC4}" sibTransId="{F7582F29-151E-43E9-B9CA-79EC41D182F1}"/>
    <dgm:cxn modelId="{8AE70977-B351-4CBD-BDAC-046B6F31F2BA}" type="presOf" srcId="{9AE25F96-8985-4333-8605-FAFE8A9E0212}" destId="{19386727-790D-46AE-9FF1-161D8F54D568}" srcOrd="0" destOrd="0" presId="urn:microsoft.com/office/officeart/2018/2/layout/IconLabelList"/>
    <dgm:cxn modelId="{1D96548D-9840-4767-95BE-68D1314FC420}" type="presOf" srcId="{5A66CA45-77E4-4EAC-9BCA-0985DA39B771}" destId="{9C31FFE1-20F0-49E4-9741-E11C9F547904}" srcOrd="0" destOrd="0" presId="urn:microsoft.com/office/officeart/2018/2/layout/IconLabelList"/>
    <dgm:cxn modelId="{59563DB7-5254-449A-B6EF-1A5972E5B9CC}" srcId="{5A66CA45-77E4-4EAC-9BCA-0985DA39B771}" destId="{3A738BAD-200D-4ECC-BD21-EEE72129F374}" srcOrd="1" destOrd="0" parTransId="{27EBA070-C5DB-417F-9F8F-E73B8BC99E74}" sibTransId="{03D45D2A-0C86-4C90-9AD3-9518238BE83D}"/>
    <dgm:cxn modelId="{F2AD85EF-9D87-4447-AB9C-F1CCFB28921E}" srcId="{5A66CA45-77E4-4EAC-9BCA-0985DA39B771}" destId="{082FECEC-12F8-47F9-A024-4FE5A035A36A}" srcOrd="3" destOrd="0" parTransId="{1909B576-9D90-467D-B211-1F36C695F723}" sibTransId="{D860B051-6744-4DF0-B67E-CFAFD7602FEE}"/>
    <dgm:cxn modelId="{D62B3CFF-655A-4C2F-9424-12E18CC26C7B}" type="presParOf" srcId="{9C31FFE1-20F0-49E4-9741-E11C9F547904}" destId="{D18E85AF-DEDD-4955-A95C-6C006B00EECE}" srcOrd="0" destOrd="0" presId="urn:microsoft.com/office/officeart/2018/2/layout/IconLabelList"/>
    <dgm:cxn modelId="{1CBA8EEB-761B-443B-86C7-0DE6A35C74FB}" type="presParOf" srcId="{D18E85AF-DEDD-4955-A95C-6C006B00EECE}" destId="{92CEC1B2-335B-4CCF-ADD5-71523A6448FB}" srcOrd="0" destOrd="0" presId="urn:microsoft.com/office/officeart/2018/2/layout/IconLabelList"/>
    <dgm:cxn modelId="{61566F81-6ED1-4A7B-A56E-A7F8CEC49D4A}" type="presParOf" srcId="{D18E85AF-DEDD-4955-A95C-6C006B00EECE}" destId="{C23B99CC-4CAC-4ABB-925D-2D36E4382E97}" srcOrd="1" destOrd="0" presId="urn:microsoft.com/office/officeart/2018/2/layout/IconLabelList"/>
    <dgm:cxn modelId="{861749A5-CCB8-4BD7-825A-CB4CFF93E7CC}" type="presParOf" srcId="{D18E85AF-DEDD-4955-A95C-6C006B00EECE}" destId="{19386727-790D-46AE-9FF1-161D8F54D568}" srcOrd="2" destOrd="0" presId="urn:microsoft.com/office/officeart/2018/2/layout/IconLabelList"/>
    <dgm:cxn modelId="{73231050-2E60-4994-BC66-965476A338F9}" type="presParOf" srcId="{9C31FFE1-20F0-49E4-9741-E11C9F547904}" destId="{D66705F0-5617-4D94-B3B2-5BF3805F84E8}" srcOrd="1" destOrd="0" presId="urn:microsoft.com/office/officeart/2018/2/layout/IconLabelList"/>
    <dgm:cxn modelId="{E95621AC-1185-46EE-93AB-F35FAF6643F7}" type="presParOf" srcId="{9C31FFE1-20F0-49E4-9741-E11C9F547904}" destId="{31166D88-02C7-49A9-854F-8E2D28824D59}" srcOrd="2" destOrd="0" presId="urn:microsoft.com/office/officeart/2018/2/layout/IconLabelList"/>
    <dgm:cxn modelId="{DAFB0E16-C730-4D07-901A-DA88BFA78729}" type="presParOf" srcId="{31166D88-02C7-49A9-854F-8E2D28824D59}" destId="{F134B0A3-9A12-4916-86C6-9180B0FE7528}" srcOrd="0" destOrd="0" presId="urn:microsoft.com/office/officeart/2018/2/layout/IconLabelList"/>
    <dgm:cxn modelId="{3355C6B5-3D90-409D-867B-5ABD32872BE7}" type="presParOf" srcId="{31166D88-02C7-49A9-854F-8E2D28824D59}" destId="{3E58E16E-F99D-44AB-8161-55CF653F7BDF}" srcOrd="1" destOrd="0" presId="urn:microsoft.com/office/officeart/2018/2/layout/IconLabelList"/>
    <dgm:cxn modelId="{5BFE32BA-4679-41C6-BCE1-2B4C1989A173}" type="presParOf" srcId="{31166D88-02C7-49A9-854F-8E2D28824D59}" destId="{6EEB0277-2BB6-4BC2-9BE3-1295202B869D}" srcOrd="2" destOrd="0" presId="urn:microsoft.com/office/officeart/2018/2/layout/IconLabelList"/>
    <dgm:cxn modelId="{76DA7504-2B36-44AD-9260-CCF90AE2BCEC}" type="presParOf" srcId="{9C31FFE1-20F0-49E4-9741-E11C9F547904}" destId="{0C69A10A-1B6A-4F24-BAEE-191BBF21163A}" srcOrd="3" destOrd="0" presId="urn:microsoft.com/office/officeart/2018/2/layout/IconLabelList"/>
    <dgm:cxn modelId="{8BD594CA-F107-4903-84B0-42D427420625}" type="presParOf" srcId="{9C31FFE1-20F0-49E4-9741-E11C9F547904}" destId="{D0B7DEE9-229D-4265-BBA7-C631C4245D06}" srcOrd="4" destOrd="0" presId="urn:microsoft.com/office/officeart/2018/2/layout/IconLabelList"/>
    <dgm:cxn modelId="{C15D3C93-550E-4687-B61C-E88AC6FBE1B5}" type="presParOf" srcId="{D0B7DEE9-229D-4265-BBA7-C631C4245D06}" destId="{E69A9D14-F28B-4BC7-9E2D-46331F3D90AB}" srcOrd="0" destOrd="0" presId="urn:microsoft.com/office/officeart/2018/2/layout/IconLabelList"/>
    <dgm:cxn modelId="{CB68D301-E454-462C-9B8C-F42B5F042917}" type="presParOf" srcId="{D0B7DEE9-229D-4265-BBA7-C631C4245D06}" destId="{BD9B9D88-DAEC-424F-A80D-AF6ACE16D00D}" srcOrd="1" destOrd="0" presId="urn:microsoft.com/office/officeart/2018/2/layout/IconLabelList"/>
    <dgm:cxn modelId="{D3154ACB-9331-402A-BB82-EA905F5F3C36}" type="presParOf" srcId="{D0B7DEE9-229D-4265-BBA7-C631C4245D06}" destId="{73AC39F9-286B-4053-B7DE-891CA10F1D90}" srcOrd="2" destOrd="0" presId="urn:microsoft.com/office/officeart/2018/2/layout/IconLabelList"/>
    <dgm:cxn modelId="{0A9B2AD6-F02C-4031-8346-9BCF18EE246F}" type="presParOf" srcId="{9C31FFE1-20F0-49E4-9741-E11C9F547904}" destId="{8B074608-CAFC-4ECF-95C6-56D3E8D82798}" srcOrd="5" destOrd="0" presId="urn:microsoft.com/office/officeart/2018/2/layout/IconLabelList"/>
    <dgm:cxn modelId="{9FE47B4C-3360-4BFE-8451-AE6CAE801BB7}" type="presParOf" srcId="{9C31FFE1-20F0-49E4-9741-E11C9F547904}" destId="{A2DF03E4-DC1D-4FD7-825C-075E9FFAAAC4}" srcOrd="6" destOrd="0" presId="urn:microsoft.com/office/officeart/2018/2/layout/IconLabelList"/>
    <dgm:cxn modelId="{E1CD4A08-064E-43B4-ADD3-411E11CAD96E}" type="presParOf" srcId="{A2DF03E4-DC1D-4FD7-825C-075E9FFAAAC4}" destId="{1523E1B1-A197-465A-A407-BA1677CA2C6E}" srcOrd="0" destOrd="0" presId="urn:microsoft.com/office/officeart/2018/2/layout/IconLabelList"/>
    <dgm:cxn modelId="{2458BAC6-9761-4F1A-BB50-3820D6967499}" type="presParOf" srcId="{A2DF03E4-DC1D-4FD7-825C-075E9FFAAAC4}" destId="{DF3076A2-F704-4585-96D5-04FFECA04A8A}" srcOrd="1" destOrd="0" presId="urn:microsoft.com/office/officeart/2018/2/layout/IconLabelList"/>
    <dgm:cxn modelId="{87DB1A4A-C1F2-49DC-97F8-2FBBA3726EED}" type="presParOf" srcId="{A2DF03E4-DC1D-4FD7-825C-075E9FFAAAC4}" destId="{B500D281-B496-43DC-857C-859C3B93443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71D456-2E08-4AAF-9985-EB512544597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54F106A-E914-415C-BDF1-E11755D3D768}">
      <dgm:prSet custT="1"/>
      <dgm:spPr/>
      <dgm:t>
        <a:bodyPr/>
        <a:lstStyle/>
        <a:p>
          <a:r>
            <a:rPr lang="en-US" sz="2500" dirty="0"/>
            <a:t>Social media</a:t>
          </a:r>
        </a:p>
      </dgm:t>
    </dgm:pt>
    <dgm:pt modelId="{3D20D1BD-ECF8-48EB-96F6-977530E0322C}" type="parTrans" cxnId="{05B6B035-2CF8-471A-90E8-04C4A273D13D}">
      <dgm:prSet/>
      <dgm:spPr/>
      <dgm:t>
        <a:bodyPr/>
        <a:lstStyle/>
        <a:p>
          <a:endParaRPr lang="en-US"/>
        </a:p>
      </dgm:t>
    </dgm:pt>
    <dgm:pt modelId="{F4CA8694-B727-4B53-81B1-F557DB8E3375}" type="sibTrans" cxnId="{05B6B035-2CF8-471A-90E8-04C4A273D13D}">
      <dgm:prSet/>
      <dgm:spPr/>
      <dgm:t>
        <a:bodyPr/>
        <a:lstStyle/>
        <a:p>
          <a:endParaRPr lang="en-US"/>
        </a:p>
      </dgm:t>
    </dgm:pt>
    <dgm:pt modelId="{C4E50551-12F7-4F70-A8B1-271F90C58CA9}">
      <dgm:prSet custT="1"/>
      <dgm:spPr/>
      <dgm:t>
        <a:bodyPr/>
        <a:lstStyle/>
        <a:p>
          <a:r>
            <a:rPr lang="en-US" sz="2300" dirty="0"/>
            <a:t>Facebook</a:t>
          </a:r>
        </a:p>
      </dgm:t>
    </dgm:pt>
    <dgm:pt modelId="{08DF4728-8A7A-437F-B2F3-F14790F4F872}" type="parTrans" cxnId="{7E04A5FC-63AB-4810-B395-D4234AEDED20}">
      <dgm:prSet/>
      <dgm:spPr/>
      <dgm:t>
        <a:bodyPr/>
        <a:lstStyle/>
        <a:p>
          <a:endParaRPr lang="en-US"/>
        </a:p>
      </dgm:t>
    </dgm:pt>
    <dgm:pt modelId="{073109FD-4B37-423E-8258-67AC04212A39}" type="sibTrans" cxnId="{7E04A5FC-63AB-4810-B395-D4234AEDED20}">
      <dgm:prSet/>
      <dgm:spPr/>
      <dgm:t>
        <a:bodyPr/>
        <a:lstStyle/>
        <a:p>
          <a:endParaRPr lang="en-US"/>
        </a:p>
      </dgm:t>
    </dgm:pt>
    <dgm:pt modelId="{AEC0BE6F-6DE3-419C-9C65-3367E5F9EDF5}">
      <dgm:prSet custT="1"/>
      <dgm:spPr/>
      <dgm:t>
        <a:bodyPr/>
        <a:lstStyle/>
        <a:p>
          <a:r>
            <a:rPr lang="en-US" sz="2300" dirty="0"/>
            <a:t>Instagram</a:t>
          </a:r>
        </a:p>
      </dgm:t>
    </dgm:pt>
    <dgm:pt modelId="{9A7E63B7-08D8-4ADE-ACD4-EA95F049277B}" type="parTrans" cxnId="{CBB1B1CD-3383-41E1-BF73-A2D8EE41AA75}">
      <dgm:prSet/>
      <dgm:spPr/>
      <dgm:t>
        <a:bodyPr/>
        <a:lstStyle/>
        <a:p>
          <a:endParaRPr lang="en-US"/>
        </a:p>
      </dgm:t>
    </dgm:pt>
    <dgm:pt modelId="{837FCD95-516F-4707-A6DE-7D95D462C047}" type="sibTrans" cxnId="{CBB1B1CD-3383-41E1-BF73-A2D8EE41AA75}">
      <dgm:prSet/>
      <dgm:spPr/>
      <dgm:t>
        <a:bodyPr/>
        <a:lstStyle/>
        <a:p>
          <a:endParaRPr lang="en-US"/>
        </a:p>
      </dgm:t>
    </dgm:pt>
    <dgm:pt modelId="{B28591F6-44FF-464D-A9B8-C4C44588D257}">
      <dgm:prSet custT="1"/>
      <dgm:spPr/>
      <dgm:t>
        <a:bodyPr/>
        <a:lstStyle/>
        <a:p>
          <a:r>
            <a:rPr lang="en-US" sz="2600" dirty="0"/>
            <a:t>Paid </a:t>
          </a:r>
          <a:r>
            <a:rPr lang="en-US" sz="2500" dirty="0"/>
            <a:t>web</a:t>
          </a:r>
          <a:r>
            <a:rPr lang="en-US" sz="2600" dirty="0"/>
            <a:t> </a:t>
          </a:r>
          <a:r>
            <a:rPr lang="en-US" sz="2500" dirty="0"/>
            <a:t>ads</a:t>
          </a:r>
        </a:p>
      </dgm:t>
    </dgm:pt>
    <dgm:pt modelId="{B359A21E-D88F-4947-A7EF-74CDCBE77F1C}" type="parTrans" cxnId="{18A9F96F-9A16-4B7C-96AA-D2B6E5D40513}">
      <dgm:prSet/>
      <dgm:spPr/>
      <dgm:t>
        <a:bodyPr/>
        <a:lstStyle/>
        <a:p>
          <a:endParaRPr lang="en-US"/>
        </a:p>
      </dgm:t>
    </dgm:pt>
    <dgm:pt modelId="{34CA9EEF-B058-4809-809D-3CA1D90FEC10}" type="sibTrans" cxnId="{18A9F96F-9A16-4B7C-96AA-D2B6E5D40513}">
      <dgm:prSet/>
      <dgm:spPr/>
      <dgm:t>
        <a:bodyPr/>
        <a:lstStyle/>
        <a:p>
          <a:endParaRPr lang="en-US"/>
        </a:p>
      </dgm:t>
    </dgm:pt>
    <dgm:pt modelId="{69F6BFB7-BCD7-49A8-9215-80A4890181FB}">
      <dgm:prSet custT="1"/>
      <dgm:spPr/>
      <dgm:t>
        <a:bodyPr/>
        <a:lstStyle/>
        <a:p>
          <a:r>
            <a:rPr lang="en-US" sz="2300" dirty="0"/>
            <a:t>Cooking</a:t>
          </a:r>
          <a:r>
            <a:rPr lang="en-US" sz="2600" dirty="0"/>
            <a:t> </a:t>
          </a:r>
          <a:r>
            <a:rPr lang="en-US" sz="2300" dirty="0"/>
            <a:t>blogs</a:t>
          </a:r>
        </a:p>
      </dgm:t>
    </dgm:pt>
    <dgm:pt modelId="{D5629724-5ED2-4D6A-9B7E-DAE08D160CAC}" type="parTrans" cxnId="{AA30C802-E993-42C8-8DC5-BB161E8E33A4}">
      <dgm:prSet/>
      <dgm:spPr/>
      <dgm:t>
        <a:bodyPr/>
        <a:lstStyle/>
        <a:p>
          <a:endParaRPr lang="en-US"/>
        </a:p>
      </dgm:t>
    </dgm:pt>
    <dgm:pt modelId="{859502A7-041F-40CE-950C-4574BB30EC2F}" type="sibTrans" cxnId="{AA30C802-E993-42C8-8DC5-BB161E8E33A4}">
      <dgm:prSet/>
      <dgm:spPr/>
      <dgm:t>
        <a:bodyPr/>
        <a:lstStyle/>
        <a:p>
          <a:endParaRPr lang="en-US"/>
        </a:p>
      </dgm:t>
    </dgm:pt>
    <dgm:pt modelId="{B0CE1065-3ABA-47E8-9A99-190A86C1C782}">
      <dgm:prSet phldr="0" custT="1"/>
      <dgm:spPr/>
      <dgm:t>
        <a:bodyPr/>
        <a:lstStyle/>
        <a:p>
          <a:pPr rtl="0"/>
          <a:r>
            <a:rPr lang="en-US" sz="2500" b="0" dirty="0">
              <a:latin typeface="+mn-lt"/>
            </a:rPr>
            <a:t>Email</a:t>
          </a:r>
          <a:r>
            <a:rPr lang="en-US" sz="2400" b="0" dirty="0">
              <a:latin typeface="The Serif Hand Black"/>
            </a:rPr>
            <a:t> </a:t>
          </a:r>
          <a:r>
            <a:rPr lang="en-US" sz="2500" b="0" dirty="0">
              <a:latin typeface="+mn-lt"/>
            </a:rPr>
            <a:t>campaign</a:t>
          </a:r>
        </a:p>
      </dgm:t>
    </dgm:pt>
    <dgm:pt modelId="{F2364D83-D114-4168-8F58-94467C4B6F9A}" type="parTrans" cxnId="{8369FD6C-0BFD-46F9-B8CA-8C882BB35AE7}">
      <dgm:prSet/>
      <dgm:spPr/>
      <dgm:t>
        <a:bodyPr/>
        <a:lstStyle/>
        <a:p>
          <a:endParaRPr lang="en-US"/>
        </a:p>
      </dgm:t>
    </dgm:pt>
    <dgm:pt modelId="{6611AE40-FBED-415B-9EC9-213B61E6750B}" type="sibTrans" cxnId="{8369FD6C-0BFD-46F9-B8CA-8C882BB35AE7}">
      <dgm:prSet/>
      <dgm:spPr/>
      <dgm:t>
        <a:bodyPr/>
        <a:lstStyle/>
        <a:p>
          <a:endParaRPr lang="en-US"/>
        </a:p>
      </dgm:t>
    </dgm:pt>
    <dgm:pt modelId="{DDA28EEE-1B9A-457E-B943-FD7965F8FB2A}">
      <dgm:prSet phldr="0" custT="1"/>
      <dgm:spPr/>
      <dgm:t>
        <a:bodyPr/>
        <a:lstStyle/>
        <a:p>
          <a:pPr rtl="0"/>
          <a:r>
            <a:rPr lang="en-US" sz="2300" b="0" dirty="0">
              <a:latin typeface="+mn-lt"/>
            </a:rPr>
            <a:t>Newsletters</a:t>
          </a:r>
        </a:p>
      </dgm:t>
    </dgm:pt>
    <dgm:pt modelId="{5C7FA304-B280-4498-9AAD-AC039890477E}" type="parTrans" cxnId="{AA46FA9D-C37F-456D-A39C-9151E3F56AA3}">
      <dgm:prSet/>
      <dgm:spPr/>
      <dgm:t>
        <a:bodyPr/>
        <a:lstStyle/>
        <a:p>
          <a:endParaRPr lang="en-US"/>
        </a:p>
      </dgm:t>
    </dgm:pt>
    <dgm:pt modelId="{420DC323-D127-43FA-84A9-77FE9A20AB9F}" type="sibTrans" cxnId="{AA46FA9D-C37F-456D-A39C-9151E3F56AA3}">
      <dgm:prSet/>
      <dgm:spPr/>
      <dgm:t>
        <a:bodyPr/>
        <a:lstStyle/>
        <a:p>
          <a:endParaRPr lang="en-US"/>
        </a:p>
      </dgm:t>
    </dgm:pt>
    <dgm:pt modelId="{469FF15C-9296-4BEB-B633-958AB844A1DA}">
      <dgm:prSet/>
      <dgm:spPr/>
      <dgm:t>
        <a:bodyPr/>
        <a:lstStyle/>
        <a:p>
          <a:pPr rtl="0"/>
          <a:r>
            <a:rPr lang="en-US" sz="2400" b="0" dirty="0">
              <a:latin typeface="+mn-lt"/>
            </a:rPr>
            <a:t>Sign up forms </a:t>
          </a:r>
        </a:p>
      </dgm:t>
    </dgm:pt>
    <dgm:pt modelId="{3D46C0C6-D26C-4D7A-8AB7-99DCA577501B}" type="parTrans" cxnId="{4E1F81F3-345F-45D4-AFF2-B77B018F0094}">
      <dgm:prSet/>
      <dgm:spPr/>
      <dgm:t>
        <a:bodyPr/>
        <a:lstStyle/>
        <a:p>
          <a:endParaRPr lang="en-US"/>
        </a:p>
      </dgm:t>
    </dgm:pt>
    <dgm:pt modelId="{6CBC3B0B-A637-415E-BBEA-853516BC5442}" type="sibTrans" cxnId="{4E1F81F3-345F-45D4-AFF2-B77B018F0094}">
      <dgm:prSet/>
      <dgm:spPr/>
      <dgm:t>
        <a:bodyPr/>
        <a:lstStyle/>
        <a:p>
          <a:endParaRPr lang="en-US"/>
        </a:p>
      </dgm:t>
    </dgm:pt>
    <dgm:pt modelId="{CAD1651E-F9F4-41F2-B02A-0135E4F65A76}" type="pres">
      <dgm:prSet presAssocID="{D571D456-2E08-4AAF-9985-EB5125445979}" presName="Name0" presStyleCnt="0">
        <dgm:presLayoutVars>
          <dgm:dir/>
          <dgm:animLvl val="lvl"/>
          <dgm:resizeHandles val="exact"/>
        </dgm:presLayoutVars>
      </dgm:prSet>
      <dgm:spPr/>
    </dgm:pt>
    <dgm:pt modelId="{432F5330-D45F-4086-B367-EB12BF460090}" type="pres">
      <dgm:prSet presAssocID="{054F106A-E914-415C-BDF1-E11755D3D768}" presName="composite" presStyleCnt="0"/>
      <dgm:spPr/>
    </dgm:pt>
    <dgm:pt modelId="{2598FD78-819B-4F41-B325-FCEADB4A8E62}" type="pres">
      <dgm:prSet presAssocID="{054F106A-E914-415C-BDF1-E11755D3D768}" presName="parTx" presStyleLbl="alignNode1" presStyleIdx="0" presStyleCnt="3">
        <dgm:presLayoutVars>
          <dgm:chMax val="0"/>
          <dgm:chPref val="0"/>
          <dgm:bulletEnabled val="1"/>
        </dgm:presLayoutVars>
      </dgm:prSet>
      <dgm:spPr/>
    </dgm:pt>
    <dgm:pt modelId="{36283D7B-B642-47AA-856D-888D0A9AEC0B}" type="pres">
      <dgm:prSet presAssocID="{054F106A-E914-415C-BDF1-E11755D3D768}" presName="desTx" presStyleLbl="alignAccFollowNode1" presStyleIdx="0" presStyleCnt="3">
        <dgm:presLayoutVars>
          <dgm:bulletEnabled val="1"/>
        </dgm:presLayoutVars>
      </dgm:prSet>
      <dgm:spPr/>
    </dgm:pt>
    <dgm:pt modelId="{76951B96-1AB1-4D83-A97C-D49DC2DB8874}" type="pres">
      <dgm:prSet presAssocID="{F4CA8694-B727-4B53-81B1-F557DB8E3375}" presName="space" presStyleCnt="0"/>
      <dgm:spPr/>
    </dgm:pt>
    <dgm:pt modelId="{0D773D55-65DF-461F-A846-96BCA51A3EB5}" type="pres">
      <dgm:prSet presAssocID="{B28591F6-44FF-464D-A9B8-C4C44588D257}" presName="composite" presStyleCnt="0"/>
      <dgm:spPr/>
    </dgm:pt>
    <dgm:pt modelId="{B60B857E-918E-4B3D-A2EF-24FEB5C45CE9}" type="pres">
      <dgm:prSet presAssocID="{B28591F6-44FF-464D-A9B8-C4C44588D257}" presName="parTx" presStyleLbl="alignNode1" presStyleIdx="1" presStyleCnt="3">
        <dgm:presLayoutVars>
          <dgm:chMax val="0"/>
          <dgm:chPref val="0"/>
          <dgm:bulletEnabled val="1"/>
        </dgm:presLayoutVars>
      </dgm:prSet>
      <dgm:spPr/>
    </dgm:pt>
    <dgm:pt modelId="{8A64A1FB-2338-4558-AEE7-C469DAC1088A}" type="pres">
      <dgm:prSet presAssocID="{B28591F6-44FF-464D-A9B8-C4C44588D257}" presName="desTx" presStyleLbl="alignAccFollowNode1" presStyleIdx="1" presStyleCnt="3">
        <dgm:presLayoutVars>
          <dgm:bulletEnabled val="1"/>
        </dgm:presLayoutVars>
      </dgm:prSet>
      <dgm:spPr/>
    </dgm:pt>
    <dgm:pt modelId="{21CF50E1-1E04-4710-AE6D-AA2BD8CDF066}" type="pres">
      <dgm:prSet presAssocID="{34CA9EEF-B058-4809-809D-3CA1D90FEC10}" presName="space" presStyleCnt="0"/>
      <dgm:spPr/>
    </dgm:pt>
    <dgm:pt modelId="{FE329AC2-AA95-4D1D-AB20-38994B3FAAE6}" type="pres">
      <dgm:prSet presAssocID="{B0CE1065-3ABA-47E8-9A99-190A86C1C782}" presName="composite" presStyleCnt="0"/>
      <dgm:spPr/>
    </dgm:pt>
    <dgm:pt modelId="{DCC7AA41-2F5E-4495-8A64-4D44C64F9354}" type="pres">
      <dgm:prSet presAssocID="{B0CE1065-3ABA-47E8-9A99-190A86C1C782}" presName="parTx" presStyleLbl="alignNode1" presStyleIdx="2" presStyleCnt="3">
        <dgm:presLayoutVars>
          <dgm:chMax val="0"/>
          <dgm:chPref val="0"/>
          <dgm:bulletEnabled val="1"/>
        </dgm:presLayoutVars>
      </dgm:prSet>
      <dgm:spPr/>
    </dgm:pt>
    <dgm:pt modelId="{3DFB0D65-91B8-499F-AC8B-A8572F1150C5}" type="pres">
      <dgm:prSet presAssocID="{B0CE1065-3ABA-47E8-9A99-190A86C1C782}" presName="desTx" presStyleLbl="alignAccFollowNode1" presStyleIdx="2" presStyleCnt="3">
        <dgm:presLayoutVars>
          <dgm:bulletEnabled val="1"/>
        </dgm:presLayoutVars>
      </dgm:prSet>
      <dgm:spPr/>
    </dgm:pt>
  </dgm:ptLst>
  <dgm:cxnLst>
    <dgm:cxn modelId="{AA30C802-E993-42C8-8DC5-BB161E8E33A4}" srcId="{B28591F6-44FF-464D-A9B8-C4C44588D257}" destId="{69F6BFB7-BCD7-49A8-9215-80A4890181FB}" srcOrd="0" destOrd="0" parTransId="{D5629724-5ED2-4D6A-9B7E-DAE08D160CAC}" sibTransId="{859502A7-041F-40CE-950C-4574BB30EC2F}"/>
    <dgm:cxn modelId="{104B1205-CBDF-47C5-96D4-6202737AC23B}" type="presOf" srcId="{AEC0BE6F-6DE3-419C-9C65-3367E5F9EDF5}" destId="{36283D7B-B642-47AA-856D-888D0A9AEC0B}" srcOrd="0" destOrd="1" presId="urn:microsoft.com/office/officeart/2005/8/layout/hList1"/>
    <dgm:cxn modelId="{A897C624-EE8A-4D46-A420-45FB41E13F10}" type="presOf" srcId="{B28591F6-44FF-464D-A9B8-C4C44588D257}" destId="{B60B857E-918E-4B3D-A2EF-24FEB5C45CE9}" srcOrd="0" destOrd="0" presId="urn:microsoft.com/office/officeart/2005/8/layout/hList1"/>
    <dgm:cxn modelId="{05B6B035-2CF8-471A-90E8-04C4A273D13D}" srcId="{D571D456-2E08-4AAF-9985-EB5125445979}" destId="{054F106A-E914-415C-BDF1-E11755D3D768}" srcOrd="0" destOrd="0" parTransId="{3D20D1BD-ECF8-48EB-96F6-977530E0322C}" sibTransId="{F4CA8694-B727-4B53-81B1-F557DB8E3375}"/>
    <dgm:cxn modelId="{CB90F542-ED4B-4F37-A511-62789A909881}" type="presOf" srcId="{054F106A-E914-415C-BDF1-E11755D3D768}" destId="{2598FD78-819B-4F41-B325-FCEADB4A8E62}" srcOrd="0" destOrd="0" presId="urn:microsoft.com/office/officeart/2005/8/layout/hList1"/>
    <dgm:cxn modelId="{A7B15D64-51A1-4A8C-BD77-3F43AB94AC14}" type="presOf" srcId="{D571D456-2E08-4AAF-9985-EB5125445979}" destId="{CAD1651E-F9F4-41F2-B02A-0135E4F65A76}" srcOrd="0" destOrd="0" presId="urn:microsoft.com/office/officeart/2005/8/layout/hList1"/>
    <dgm:cxn modelId="{8369FD6C-0BFD-46F9-B8CA-8C882BB35AE7}" srcId="{D571D456-2E08-4AAF-9985-EB5125445979}" destId="{B0CE1065-3ABA-47E8-9A99-190A86C1C782}" srcOrd="2" destOrd="0" parTransId="{F2364D83-D114-4168-8F58-94467C4B6F9A}" sibTransId="{6611AE40-FBED-415B-9EC9-213B61E6750B}"/>
    <dgm:cxn modelId="{18A9F96F-9A16-4B7C-96AA-D2B6E5D40513}" srcId="{D571D456-2E08-4AAF-9985-EB5125445979}" destId="{B28591F6-44FF-464D-A9B8-C4C44588D257}" srcOrd="1" destOrd="0" parTransId="{B359A21E-D88F-4947-A7EF-74CDCBE77F1C}" sibTransId="{34CA9EEF-B058-4809-809D-3CA1D90FEC10}"/>
    <dgm:cxn modelId="{F720B681-4BB3-423C-A5ED-E085E50AB7F3}" type="presOf" srcId="{C4E50551-12F7-4F70-A8B1-271F90C58CA9}" destId="{36283D7B-B642-47AA-856D-888D0A9AEC0B}" srcOrd="0" destOrd="0" presId="urn:microsoft.com/office/officeart/2005/8/layout/hList1"/>
    <dgm:cxn modelId="{AA46FA9D-C37F-456D-A39C-9151E3F56AA3}" srcId="{B0CE1065-3ABA-47E8-9A99-190A86C1C782}" destId="{DDA28EEE-1B9A-457E-B943-FD7965F8FB2A}" srcOrd="0" destOrd="0" parTransId="{5C7FA304-B280-4498-9AAD-AC039890477E}" sibTransId="{420DC323-D127-43FA-84A9-77FE9A20AB9F}"/>
    <dgm:cxn modelId="{524BC8C2-7FF7-455B-A8D3-89F2020E2391}" type="presOf" srcId="{469FF15C-9296-4BEB-B633-958AB844A1DA}" destId="{3DFB0D65-91B8-499F-AC8B-A8572F1150C5}" srcOrd="0" destOrd="1" presId="urn:microsoft.com/office/officeart/2005/8/layout/hList1"/>
    <dgm:cxn modelId="{CBB1B1CD-3383-41E1-BF73-A2D8EE41AA75}" srcId="{054F106A-E914-415C-BDF1-E11755D3D768}" destId="{AEC0BE6F-6DE3-419C-9C65-3367E5F9EDF5}" srcOrd="1" destOrd="0" parTransId="{9A7E63B7-08D8-4ADE-ACD4-EA95F049277B}" sibTransId="{837FCD95-516F-4707-A6DE-7D95D462C047}"/>
    <dgm:cxn modelId="{982C73DD-9F9C-4A97-897A-1667F37348EB}" type="presOf" srcId="{69F6BFB7-BCD7-49A8-9215-80A4890181FB}" destId="{8A64A1FB-2338-4558-AEE7-C469DAC1088A}" srcOrd="0" destOrd="0" presId="urn:microsoft.com/office/officeart/2005/8/layout/hList1"/>
    <dgm:cxn modelId="{FD8F0ADE-AD31-4199-99F6-F9F59FCA5BBA}" type="presOf" srcId="{DDA28EEE-1B9A-457E-B943-FD7965F8FB2A}" destId="{3DFB0D65-91B8-499F-AC8B-A8572F1150C5}" srcOrd="0" destOrd="0" presId="urn:microsoft.com/office/officeart/2005/8/layout/hList1"/>
    <dgm:cxn modelId="{FC3594E7-ED40-409A-9FF8-6614BD986D1A}" type="presOf" srcId="{B0CE1065-3ABA-47E8-9A99-190A86C1C782}" destId="{DCC7AA41-2F5E-4495-8A64-4D44C64F9354}" srcOrd="0" destOrd="0" presId="urn:microsoft.com/office/officeart/2005/8/layout/hList1"/>
    <dgm:cxn modelId="{4E1F81F3-345F-45D4-AFF2-B77B018F0094}" srcId="{B0CE1065-3ABA-47E8-9A99-190A86C1C782}" destId="{469FF15C-9296-4BEB-B633-958AB844A1DA}" srcOrd="1" destOrd="0" parTransId="{3D46C0C6-D26C-4D7A-8AB7-99DCA577501B}" sibTransId="{6CBC3B0B-A637-415E-BBEA-853516BC5442}"/>
    <dgm:cxn modelId="{7E04A5FC-63AB-4810-B395-D4234AEDED20}" srcId="{054F106A-E914-415C-BDF1-E11755D3D768}" destId="{C4E50551-12F7-4F70-A8B1-271F90C58CA9}" srcOrd="0" destOrd="0" parTransId="{08DF4728-8A7A-437F-B2F3-F14790F4F872}" sibTransId="{073109FD-4B37-423E-8258-67AC04212A39}"/>
    <dgm:cxn modelId="{CF237353-366A-492F-A38F-1A323C9D118C}" type="presParOf" srcId="{CAD1651E-F9F4-41F2-B02A-0135E4F65A76}" destId="{432F5330-D45F-4086-B367-EB12BF460090}" srcOrd="0" destOrd="0" presId="urn:microsoft.com/office/officeart/2005/8/layout/hList1"/>
    <dgm:cxn modelId="{CD96FACF-0039-4739-AEFC-C28BE6AB4810}" type="presParOf" srcId="{432F5330-D45F-4086-B367-EB12BF460090}" destId="{2598FD78-819B-4F41-B325-FCEADB4A8E62}" srcOrd="0" destOrd="0" presId="urn:microsoft.com/office/officeart/2005/8/layout/hList1"/>
    <dgm:cxn modelId="{3AB8A547-31A0-4A95-9D5F-9DBB57EFF9DC}" type="presParOf" srcId="{432F5330-D45F-4086-B367-EB12BF460090}" destId="{36283D7B-B642-47AA-856D-888D0A9AEC0B}" srcOrd="1" destOrd="0" presId="urn:microsoft.com/office/officeart/2005/8/layout/hList1"/>
    <dgm:cxn modelId="{E7AF555D-16D3-4F62-B91D-0417F0DCFF42}" type="presParOf" srcId="{CAD1651E-F9F4-41F2-B02A-0135E4F65A76}" destId="{76951B96-1AB1-4D83-A97C-D49DC2DB8874}" srcOrd="1" destOrd="0" presId="urn:microsoft.com/office/officeart/2005/8/layout/hList1"/>
    <dgm:cxn modelId="{84975330-0783-4E05-8B08-A6551C978F0E}" type="presParOf" srcId="{CAD1651E-F9F4-41F2-B02A-0135E4F65A76}" destId="{0D773D55-65DF-461F-A846-96BCA51A3EB5}" srcOrd="2" destOrd="0" presId="urn:microsoft.com/office/officeart/2005/8/layout/hList1"/>
    <dgm:cxn modelId="{15AD83DF-99B2-4B8B-90EF-7499799A2512}" type="presParOf" srcId="{0D773D55-65DF-461F-A846-96BCA51A3EB5}" destId="{B60B857E-918E-4B3D-A2EF-24FEB5C45CE9}" srcOrd="0" destOrd="0" presId="urn:microsoft.com/office/officeart/2005/8/layout/hList1"/>
    <dgm:cxn modelId="{9B52A38E-6321-429D-9A7D-9259CBA7B839}" type="presParOf" srcId="{0D773D55-65DF-461F-A846-96BCA51A3EB5}" destId="{8A64A1FB-2338-4558-AEE7-C469DAC1088A}" srcOrd="1" destOrd="0" presId="urn:microsoft.com/office/officeart/2005/8/layout/hList1"/>
    <dgm:cxn modelId="{65515B30-ABDD-4B37-B3F9-8F09FAEEFBBD}" type="presParOf" srcId="{CAD1651E-F9F4-41F2-B02A-0135E4F65A76}" destId="{21CF50E1-1E04-4710-AE6D-AA2BD8CDF066}" srcOrd="3" destOrd="0" presId="urn:microsoft.com/office/officeart/2005/8/layout/hList1"/>
    <dgm:cxn modelId="{78CE08A6-F1A3-41DB-8683-F783864385B1}" type="presParOf" srcId="{CAD1651E-F9F4-41F2-B02A-0135E4F65A76}" destId="{FE329AC2-AA95-4D1D-AB20-38994B3FAAE6}" srcOrd="4" destOrd="0" presId="urn:microsoft.com/office/officeart/2005/8/layout/hList1"/>
    <dgm:cxn modelId="{D68828DC-DC89-48F7-A8E8-75C6076B8847}" type="presParOf" srcId="{FE329AC2-AA95-4D1D-AB20-38994B3FAAE6}" destId="{DCC7AA41-2F5E-4495-8A64-4D44C64F9354}" srcOrd="0" destOrd="0" presId="urn:microsoft.com/office/officeart/2005/8/layout/hList1"/>
    <dgm:cxn modelId="{E27E93FB-5B21-43B2-ADC3-15397E9B5749}" type="presParOf" srcId="{FE329AC2-AA95-4D1D-AB20-38994B3FAAE6}" destId="{3DFB0D65-91B8-499F-AC8B-A8572F1150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EC1B2-335B-4CCF-ADD5-71523A6448FB}">
      <dsp:nvSpPr>
        <dsp:cNvPr id="0" name=""/>
        <dsp:cNvSpPr/>
      </dsp:nvSpPr>
      <dsp:spPr>
        <a:xfrm>
          <a:off x="1017094" y="927444"/>
          <a:ext cx="1086518" cy="1086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386727-790D-46AE-9FF1-161D8F54D568}">
      <dsp:nvSpPr>
        <dsp:cNvPr id="0" name=""/>
        <dsp:cNvSpPr/>
      </dsp:nvSpPr>
      <dsp:spPr>
        <a:xfrm>
          <a:off x="353110" y="2508090"/>
          <a:ext cx="2414485"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mn-lt"/>
              <a:cs typeface="Calibri"/>
            </a:rPr>
            <a:t>Providing more quality content on websites.</a:t>
          </a:r>
        </a:p>
      </dsp:txBody>
      <dsp:txXfrm>
        <a:off x="353110" y="2508090"/>
        <a:ext cx="2414485" cy="1710000"/>
      </dsp:txXfrm>
    </dsp:sp>
    <dsp:sp modelId="{F134B0A3-9A12-4916-86C6-9180B0FE7528}">
      <dsp:nvSpPr>
        <dsp:cNvPr id="0" name=""/>
        <dsp:cNvSpPr/>
      </dsp:nvSpPr>
      <dsp:spPr>
        <a:xfrm>
          <a:off x="3854114" y="927444"/>
          <a:ext cx="1086518" cy="1086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EB0277-2BB6-4BC2-9BE3-1295202B869D}">
      <dsp:nvSpPr>
        <dsp:cNvPr id="0" name=""/>
        <dsp:cNvSpPr/>
      </dsp:nvSpPr>
      <dsp:spPr>
        <a:xfrm>
          <a:off x="3190131" y="2508090"/>
          <a:ext cx="2414485"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Regularly adding new information, establishing trust, and marketing your site on other websites and social media.</a:t>
          </a:r>
        </a:p>
      </dsp:txBody>
      <dsp:txXfrm>
        <a:off x="3190131" y="2508090"/>
        <a:ext cx="2414485" cy="1710000"/>
      </dsp:txXfrm>
    </dsp:sp>
    <dsp:sp modelId="{E69A9D14-F28B-4BC7-9E2D-46331F3D90AB}">
      <dsp:nvSpPr>
        <dsp:cNvPr id="0" name=""/>
        <dsp:cNvSpPr/>
      </dsp:nvSpPr>
      <dsp:spPr>
        <a:xfrm>
          <a:off x="6691134" y="927444"/>
          <a:ext cx="1086518" cy="1086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C39F9-286B-4053-B7DE-891CA10F1D90}">
      <dsp:nvSpPr>
        <dsp:cNvPr id="0" name=""/>
        <dsp:cNvSpPr/>
      </dsp:nvSpPr>
      <dsp:spPr>
        <a:xfrm>
          <a:off x="6027151" y="2508090"/>
          <a:ext cx="2414485"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Providing good user experience and helping our website visitors access and navigate your website with ease.</a:t>
          </a:r>
        </a:p>
      </dsp:txBody>
      <dsp:txXfrm>
        <a:off x="6027151" y="2508090"/>
        <a:ext cx="2414485" cy="1710000"/>
      </dsp:txXfrm>
    </dsp:sp>
    <dsp:sp modelId="{1523E1B1-A197-465A-A407-BA1677CA2C6E}">
      <dsp:nvSpPr>
        <dsp:cNvPr id="0" name=""/>
        <dsp:cNvSpPr/>
      </dsp:nvSpPr>
      <dsp:spPr>
        <a:xfrm>
          <a:off x="9528155" y="927444"/>
          <a:ext cx="1086518" cy="10865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0D281-B496-43DC-857C-859C3B934437}">
      <dsp:nvSpPr>
        <dsp:cNvPr id="0" name=""/>
        <dsp:cNvSpPr/>
      </dsp:nvSpPr>
      <dsp:spPr>
        <a:xfrm>
          <a:off x="8864171" y="2508090"/>
          <a:ext cx="2414485"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Drive more traffic, engage prospects, generate leads, and re-engage existing customers.</a:t>
          </a:r>
        </a:p>
      </dsp:txBody>
      <dsp:txXfrm>
        <a:off x="8864171" y="2508090"/>
        <a:ext cx="2414485" cy="17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8FD78-819B-4F41-B325-FCEADB4A8E62}">
      <dsp:nvSpPr>
        <dsp:cNvPr id="0" name=""/>
        <dsp:cNvSpPr/>
      </dsp:nvSpPr>
      <dsp:spPr>
        <a:xfrm>
          <a:off x="2076" y="21703"/>
          <a:ext cx="2024957" cy="8099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Social media</a:t>
          </a:r>
        </a:p>
      </dsp:txBody>
      <dsp:txXfrm>
        <a:off x="2076" y="21703"/>
        <a:ext cx="2024957" cy="809982"/>
      </dsp:txXfrm>
    </dsp:sp>
    <dsp:sp modelId="{36283D7B-B642-47AA-856D-888D0A9AEC0B}">
      <dsp:nvSpPr>
        <dsp:cNvPr id="0" name=""/>
        <dsp:cNvSpPr/>
      </dsp:nvSpPr>
      <dsp:spPr>
        <a:xfrm>
          <a:off x="2076" y="831685"/>
          <a:ext cx="2024957" cy="1976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Facebook</a:t>
          </a:r>
        </a:p>
        <a:p>
          <a:pPr marL="228600" lvl="1" indent="-228600" algn="l" defTabSz="1022350">
            <a:lnSpc>
              <a:spcPct val="90000"/>
            </a:lnSpc>
            <a:spcBef>
              <a:spcPct val="0"/>
            </a:spcBef>
            <a:spcAft>
              <a:spcPct val="15000"/>
            </a:spcAft>
            <a:buChar char="•"/>
          </a:pPr>
          <a:r>
            <a:rPr lang="en-US" sz="2300" kern="1200" dirty="0"/>
            <a:t>Instagram</a:t>
          </a:r>
        </a:p>
      </dsp:txBody>
      <dsp:txXfrm>
        <a:off x="2076" y="831685"/>
        <a:ext cx="2024957" cy="1976400"/>
      </dsp:txXfrm>
    </dsp:sp>
    <dsp:sp modelId="{B60B857E-918E-4B3D-A2EF-24FEB5C45CE9}">
      <dsp:nvSpPr>
        <dsp:cNvPr id="0" name=""/>
        <dsp:cNvSpPr/>
      </dsp:nvSpPr>
      <dsp:spPr>
        <a:xfrm>
          <a:off x="2310527" y="21703"/>
          <a:ext cx="2024957" cy="8099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Paid </a:t>
          </a:r>
          <a:r>
            <a:rPr lang="en-US" sz="2500" kern="1200" dirty="0"/>
            <a:t>web</a:t>
          </a:r>
          <a:r>
            <a:rPr lang="en-US" sz="2600" kern="1200" dirty="0"/>
            <a:t> </a:t>
          </a:r>
          <a:r>
            <a:rPr lang="en-US" sz="2500" kern="1200" dirty="0"/>
            <a:t>ads</a:t>
          </a:r>
        </a:p>
      </dsp:txBody>
      <dsp:txXfrm>
        <a:off x="2310527" y="21703"/>
        <a:ext cx="2024957" cy="809982"/>
      </dsp:txXfrm>
    </dsp:sp>
    <dsp:sp modelId="{8A64A1FB-2338-4558-AEE7-C469DAC1088A}">
      <dsp:nvSpPr>
        <dsp:cNvPr id="0" name=""/>
        <dsp:cNvSpPr/>
      </dsp:nvSpPr>
      <dsp:spPr>
        <a:xfrm>
          <a:off x="2310527" y="831685"/>
          <a:ext cx="2024957" cy="1976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Cooking</a:t>
          </a:r>
          <a:r>
            <a:rPr lang="en-US" sz="2600" kern="1200" dirty="0"/>
            <a:t> </a:t>
          </a:r>
          <a:r>
            <a:rPr lang="en-US" sz="2300" kern="1200" dirty="0"/>
            <a:t>blogs</a:t>
          </a:r>
        </a:p>
      </dsp:txBody>
      <dsp:txXfrm>
        <a:off x="2310527" y="831685"/>
        <a:ext cx="2024957" cy="1976400"/>
      </dsp:txXfrm>
    </dsp:sp>
    <dsp:sp modelId="{DCC7AA41-2F5E-4495-8A64-4D44C64F9354}">
      <dsp:nvSpPr>
        <dsp:cNvPr id="0" name=""/>
        <dsp:cNvSpPr/>
      </dsp:nvSpPr>
      <dsp:spPr>
        <a:xfrm>
          <a:off x="4618979" y="21703"/>
          <a:ext cx="2024957" cy="8099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rtl="0">
            <a:lnSpc>
              <a:spcPct val="90000"/>
            </a:lnSpc>
            <a:spcBef>
              <a:spcPct val="0"/>
            </a:spcBef>
            <a:spcAft>
              <a:spcPct val="35000"/>
            </a:spcAft>
            <a:buNone/>
          </a:pPr>
          <a:r>
            <a:rPr lang="en-US" sz="2500" b="0" kern="1200" dirty="0">
              <a:latin typeface="+mn-lt"/>
            </a:rPr>
            <a:t>Email</a:t>
          </a:r>
          <a:r>
            <a:rPr lang="en-US" sz="2400" b="0" kern="1200" dirty="0">
              <a:latin typeface="The Serif Hand Black"/>
            </a:rPr>
            <a:t> </a:t>
          </a:r>
          <a:r>
            <a:rPr lang="en-US" sz="2500" b="0" kern="1200" dirty="0">
              <a:latin typeface="+mn-lt"/>
            </a:rPr>
            <a:t>campaign</a:t>
          </a:r>
        </a:p>
      </dsp:txBody>
      <dsp:txXfrm>
        <a:off x="4618979" y="21703"/>
        <a:ext cx="2024957" cy="809982"/>
      </dsp:txXfrm>
    </dsp:sp>
    <dsp:sp modelId="{3DFB0D65-91B8-499F-AC8B-A8572F1150C5}">
      <dsp:nvSpPr>
        <dsp:cNvPr id="0" name=""/>
        <dsp:cNvSpPr/>
      </dsp:nvSpPr>
      <dsp:spPr>
        <a:xfrm>
          <a:off x="4618979" y="831685"/>
          <a:ext cx="2024957" cy="1976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b="0" kern="1200" dirty="0">
              <a:latin typeface="+mn-lt"/>
            </a:rPr>
            <a:t>Newsletters</a:t>
          </a:r>
        </a:p>
        <a:p>
          <a:pPr marL="228600" lvl="1" indent="-228600" algn="l" defTabSz="1066800" rtl="0">
            <a:lnSpc>
              <a:spcPct val="90000"/>
            </a:lnSpc>
            <a:spcBef>
              <a:spcPct val="0"/>
            </a:spcBef>
            <a:spcAft>
              <a:spcPct val="15000"/>
            </a:spcAft>
            <a:buChar char="•"/>
          </a:pPr>
          <a:r>
            <a:rPr lang="en-US" sz="2400" b="0" kern="1200" dirty="0">
              <a:latin typeface="+mn-lt"/>
            </a:rPr>
            <a:t>Sign up forms </a:t>
          </a:r>
        </a:p>
      </dsp:txBody>
      <dsp:txXfrm>
        <a:off x="4618979" y="831685"/>
        <a:ext cx="2024957" cy="19764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CF4D-03D4-4539-AAE9-247A21AB1012}"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DA650-99AD-4DE7-AD7E-F7B804B05067}" type="slidenum">
              <a:rPr lang="en-US" smtClean="0"/>
              <a:t>‹#›</a:t>
            </a:fld>
            <a:endParaRPr lang="en-US"/>
          </a:p>
        </p:txBody>
      </p:sp>
    </p:spTree>
    <p:extLst>
      <p:ext uri="{BB962C8B-B14F-4D97-AF65-F5344CB8AC3E}">
        <p14:creationId xmlns:p14="http://schemas.microsoft.com/office/powerpoint/2010/main" val="894095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Based on the target customer, marking is designed around local influences on social media, paid web ads, and traditional marking. Local influencers who travel a lot will be invited to the restaurant to enjoy discounted food in exchange for a social media post. The target influencer will be someone who has an active following and regularly posts. The goal of the post is for the influencer to share how the food reminds them of an experience while traveling.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Based on the target customer, marking is designed around local influences on social media, paid web ads, and traditional marking. Local influencers who travel a lot will be invited to the restaurant to enjoy discounted food in exchange for a social media post. The target influencer will be someone who has an active following and regularly posts. The goal of the post is for the influencer to share how the food reminds them of an experience while traveling.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Based on the target customer, marking is designed around local influences on social media, paid web ads, and traditional marking. Local influencers who travel a lot will be invited to the restaurant to enjoy discounted food in exchange for a social media post. The target influencer will be someone who has an active following and regularly posts. The goal of the post is for the influencer to share how the food reminds them of an experience while traveling.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96DA650-99AD-4DE7-AD7E-F7B804B05067}" type="slidenum">
              <a:rPr lang="en-US" smtClean="0"/>
              <a:t>6</a:t>
            </a:fld>
            <a:endParaRPr lang="en-US"/>
          </a:p>
        </p:txBody>
      </p:sp>
    </p:spTree>
    <p:extLst>
      <p:ext uri="{BB962C8B-B14F-4D97-AF65-F5344CB8AC3E}">
        <p14:creationId xmlns:p14="http://schemas.microsoft.com/office/powerpoint/2010/main" val="167290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Mailchimp report showed a 24-hour performance and activities. The delivery time worked for us. In the report, we saw there were 35 open impressions and 4 clicked impressions between 7 PM to 9 PM. It was great, opening within one and a half hours. We decided to stick to the same time for future newsletters. Above is the data about the links which were clicked to prove that they worked perfectly. The most clicked URL was the home page of the website.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196DA650-99AD-4DE7-AD7E-F7B804B05067}" type="slidenum">
              <a:rPr lang="en-US" smtClean="0"/>
              <a:t>11</a:t>
            </a:fld>
            <a:endParaRPr lang="en-US"/>
          </a:p>
        </p:txBody>
      </p:sp>
    </p:spTree>
    <p:extLst>
      <p:ext uri="{BB962C8B-B14F-4D97-AF65-F5344CB8AC3E}">
        <p14:creationId xmlns:p14="http://schemas.microsoft.com/office/powerpoint/2010/main" val="117812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13785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576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608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42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461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0739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773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7033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376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0428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465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857367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3in1popularfood.wordpres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ocial_media" TargetMode="External"/><Relationship Id="rId2" Type="http://schemas.openxmlformats.org/officeDocument/2006/relationships/hyperlink" Target="https://www.marketing91.com/google-vs-facebook/"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socialmediaexaminer.com/track-social-media-traffic-google-analyt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3in1popularfood.wordpres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3in1popularfood.wordpress.com/"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s://www.facebook.com/people/3in1popularfood/100086522437073/" TargetMode="External"/><Relationship Id="rId4" Type="http://schemas.openxmlformats.org/officeDocument/2006/relationships/diagramLayout" Target="../diagrams/layout2.xml"/><Relationship Id="rId9" Type="http://schemas.openxmlformats.org/officeDocument/2006/relationships/hyperlink" Target="https://www.instagram.com/3in1popularfood/?igshid=YmMyMTA2M2Y%3D&#820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06E4-E1A0-FF53-6122-624B3B1D8655}"/>
              </a:ext>
            </a:extLst>
          </p:cNvPr>
          <p:cNvSpPr>
            <a:spLocks noGrp="1"/>
          </p:cNvSpPr>
          <p:nvPr>
            <p:ph type="ctrTitle"/>
          </p:nvPr>
        </p:nvSpPr>
        <p:spPr>
          <a:xfrm>
            <a:off x="183928" y="151314"/>
            <a:ext cx="7474172" cy="1325563"/>
          </a:xfrm>
        </p:spPr>
        <p:txBody>
          <a:bodyPr vert="horz" lIns="91440" tIns="45720" rIns="91440" bIns="45720" rtlCol="0" anchor="ctr">
            <a:normAutofit/>
          </a:bodyPr>
          <a:lstStyle/>
          <a:p>
            <a:pPr algn="l"/>
            <a:r>
              <a:rPr lang="en-US" sz="4400" kern="1200">
                <a:latin typeface="Calibri"/>
                <a:cs typeface="Calibri"/>
              </a:rPr>
              <a:t>3in1 </a:t>
            </a:r>
            <a:r>
              <a:rPr lang="en-US" sz="4400">
                <a:latin typeface="Calibri"/>
                <a:cs typeface="Calibri"/>
              </a:rPr>
              <a:t>Popular</a:t>
            </a:r>
            <a:r>
              <a:rPr lang="en-US" sz="4400" kern="1200">
                <a:latin typeface="Calibri"/>
                <a:cs typeface="Calibri"/>
              </a:rPr>
              <a:t> </a:t>
            </a:r>
            <a:r>
              <a:rPr lang="en-US" sz="4400">
                <a:latin typeface="Calibri"/>
                <a:cs typeface="Calibri"/>
              </a:rPr>
              <a:t>Food</a:t>
            </a:r>
            <a:br>
              <a:rPr lang="en-US" sz="4400"/>
            </a:br>
            <a:r>
              <a:rPr lang="en-US" sz="2400">
                <a:latin typeface="Calibri"/>
                <a:cs typeface="Calibri Light"/>
              </a:rPr>
              <a:t>Indo China American</a:t>
            </a:r>
            <a:endParaRPr lang="en-US" sz="2400" kern="1200">
              <a:latin typeface="Calibri"/>
              <a:cs typeface="Calibri Light"/>
            </a:endParaRPr>
          </a:p>
        </p:txBody>
      </p:sp>
      <p:sp>
        <p:nvSpPr>
          <p:cNvPr id="3" name="Subtitle 2">
            <a:extLst>
              <a:ext uri="{FF2B5EF4-FFF2-40B4-BE49-F238E27FC236}">
                <a16:creationId xmlns:a16="http://schemas.microsoft.com/office/drawing/2014/main" id="{A4851F37-DFB5-E6AE-20BE-2E73570A219D}"/>
              </a:ext>
            </a:extLst>
          </p:cNvPr>
          <p:cNvSpPr>
            <a:spLocks noGrp="1"/>
          </p:cNvSpPr>
          <p:nvPr>
            <p:ph type="subTitle" idx="1"/>
          </p:nvPr>
        </p:nvSpPr>
        <p:spPr>
          <a:xfrm>
            <a:off x="1136429" y="2278173"/>
            <a:ext cx="7769617" cy="4254946"/>
          </a:xfrm>
        </p:spPr>
        <p:txBody>
          <a:bodyPr vert="horz" lIns="91440" tIns="45720" rIns="91440" bIns="45720" rtlCol="0" anchor="ctr">
            <a:normAutofit fontScale="92500" lnSpcReduction="10000"/>
          </a:bodyPr>
          <a:lstStyle/>
          <a:p>
            <a:pPr algn="l" fontAlgn="base"/>
            <a:endParaRPr lang="en-US">
              <a:cs typeface="Calibri" panose="020F0502020204030204"/>
            </a:endParaRPr>
          </a:p>
          <a:p>
            <a:r>
              <a:rPr lang="en-US">
                <a:ea typeface="+mn-lt"/>
                <a:cs typeface="+mn-lt"/>
                <a:hlinkClick r:id="rId2"/>
              </a:rPr>
              <a:t>https://3in1popularfood.wordpress.com/</a:t>
            </a:r>
            <a:endParaRPr lang="en-US">
              <a:cs typeface="Calibri" panose="020F0502020204030204"/>
            </a:endParaRPr>
          </a:p>
          <a:p>
            <a:r>
              <a:rPr lang="en-US">
                <a:ea typeface="+mn-lt"/>
                <a:cs typeface="+mn-lt"/>
              </a:rPr>
              <a:t>University of Memphis</a:t>
            </a:r>
            <a:endParaRPr lang="en-US">
              <a:cs typeface="Calibri" panose="020F0502020204030204"/>
            </a:endParaRPr>
          </a:p>
          <a:p>
            <a:r>
              <a:rPr lang="en-US">
                <a:ea typeface="+mn-lt"/>
                <a:cs typeface="+mn-lt"/>
              </a:rPr>
              <a:t>MIS-7710</a:t>
            </a:r>
            <a:endParaRPr lang="en-US">
              <a:cs typeface="Calibri" panose="020F0502020204030204"/>
            </a:endParaRPr>
          </a:p>
          <a:p>
            <a:r>
              <a:rPr lang="en-US">
                <a:ea typeface="+mn-lt"/>
                <a:cs typeface="+mn-lt"/>
              </a:rPr>
              <a:t> Professor</a:t>
            </a:r>
            <a:r>
              <a:rPr lang="en-US">
                <a:effectLst/>
                <a:ea typeface="+mn-lt"/>
                <a:cs typeface="+mn-lt"/>
              </a:rPr>
              <a:t>:</a:t>
            </a:r>
            <a:r>
              <a:rPr lang="en-US">
                <a:ea typeface="+mn-lt"/>
                <a:cs typeface="+mn-lt"/>
              </a:rPr>
              <a:t> Scott W Vann     </a:t>
            </a:r>
          </a:p>
          <a:p>
            <a:pPr algn="l"/>
            <a:r>
              <a:rPr lang="en-US">
                <a:ea typeface="+mn-lt"/>
                <a:cs typeface="+mn-lt"/>
              </a:rPr>
              <a:t>                                              </a:t>
            </a:r>
          </a:p>
          <a:p>
            <a:pPr algn="l"/>
            <a:endParaRPr lang="en-US" sz="2000" b="1">
              <a:ea typeface="+mn-lt"/>
              <a:cs typeface="+mn-lt"/>
            </a:endParaRPr>
          </a:p>
          <a:p>
            <a:pPr algn="l"/>
            <a:r>
              <a:rPr lang="en-US" sz="2000" b="1">
                <a:ea typeface="+mn-lt"/>
                <a:cs typeface="+mn-lt"/>
              </a:rPr>
              <a:t>GROUP 2 MEMBERS </a:t>
            </a:r>
            <a:endParaRPr lang="en-US" sz="2000">
              <a:cs typeface="Calibri" panose="020F0502020204030204"/>
            </a:endParaRPr>
          </a:p>
          <a:p>
            <a:pPr algn="l"/>
            <a:r>
              <a:rPr lang="en-US" sz="2000">
                <a:effectLst/>
                <a:ea typeface="+mn-lt"/>
                <a:cs typeface="+mn-lt"/>
              </a:rPr>
              <a:t>Sushmitha </a:t>
            </a:r>
            <a:r>
              <a:rPr lang="en-US" sz="2000" err="1">
                <a:effectLst/>
                <a:ea typeface="+mn-lt"/>
                <a:cs typeface="+mn-lt"/>
              </a:rPr>
              <a:t>Thogaranahally</a:t>
            </a:r>
            <a:r>
              <a:rPr lang="en-US" sz="2000">
                <a:effectLst/>
                <a:ea typeface="+mn-lt"/>
                <a:cs typeface="+mn-lt"/>
              </a:rPr>
              <a:t> Nagaraju</a:t>
            </a:r>
            <a:r>
              <a:rPr lang="en-US" sz="2000">
                <a:ea typeface="+mn-lt"/>
                <a:cs typeface="+mn-lt"/>
              </a:rPr>
              <a:t> </a:t>
            </a:r>
            <a:endParaRPr lang="en-US" sz="2000">
              <a:cs typeface="Calibri" panose="020F0502020204030204"/>
            </a:endParaRPr>
          </a:p>
          <a:p>
            <a:pPr algn="l"/>
            <a:r>
              <a:rPr lang="en-US" sz="2000">
                <a:effectLst/>
                <a:ea typeface="+mn-lt"/>
                <a:cs typeface="+mn-lt"/>
              </a:rPr>
              <a:t>Hong Shi</a:t>
            </a:r>
            <a:r>
              <a:rPr lang="en-US" sz="2000">
                <a:ea typeface="+mn-lt"/>
                <a:cs typeface="+mn-lt"/>
              </a:rPr>
              <a:t> </a:t>
            </a:r>
            <a:endParaRPr lang="en-US" sz="2000">
              <a:cs typeface="Calibri" panose="020F0502020204030204"/>
            </a:endParaRPr>
          </a:p>
          <a:p>
            <a:pPr algn="l"/>
            <a:r>
              <a:rPr lang="en-US" sz="2000">
                <a:effectLst/>
                <a:ea typeface="+mn-lt"/>
                <a:cs typeface="+mn-lt"/>
              </a:rPr>
              <a:t>Juliet A </a:t>
            </a:r>
            <a:r>
              <a:rPr lang="en-US" sz="2000" err="1">
                <a:effectLst/>
                <a:ea typeface="+mn-lt"/>
                <a:cs typeface="+mn-lt"/>
              </a:rPr>
              <a:t>Onyando</a:t>
            </a:r>
            <a:r>
              <a:rPr lang="en-US" sz="2000">
                <a:ea typeface="+mn-lt"/>
                <a:cs typeface="+mn-lt"/>
              </a:rPr>
              <a:t> </a:t>
            </a:r>
            <a:endParaRPr lang="en-US" sz="2000">
              <a:cs typeface="Calibri" panose="020F0502020204030204"/>
            </a:endParaRPr>
          </a:p>
          <a:p>
            <a:pPr marL="0" marR="0" indent="-228600" algn="l">
              <a:spcBef>
                <a:spcPts val="0"/>
              </a:spcBef>
              <a:spcAft>
                <a:spcPts val="0"/>
              </a:spcAft>
              <a:buFont typeface="Arial" panose="020B0604020202020204" pitchFamily="34" charset="0"/>
              <a:buChar char="•"/>
            </a:pPr>
            <a:endParaRPr lang="en-US" b="1">
              <a:effectLst/>
              <a:cs typeface="Calibri"/>
            </a:endParaRPr>
          </a:p>
          <a:p>
            <a:pPr indent="-228600" algn="l">
              <a:buFont typeface="Arial" panose="020B0604020202020204" pitchFamily="34" charset="0"/>
              <a:buChar char="•"/>
            </a:pPr>
            <a:endParaRPr lang="en-US"/>
          </a:p>
        </p:txBody>
      </p:sp>
      <p:sp>
        <p:nvSpPr>
          <p:cNvPr id="38" name="Rectangle 3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14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E4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B7D72BA-BF0A-F9C7-7862-09BB3E27C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160258" y="2772835"/>
            <a:ext cx="1671623" cy="1312331"/>
          </a:xfrm>
          <a:prstGeom prst="rect">
            <a:avLst/>
          </a:prstGeom>
          <a:noFill/>
        </p:spPr>
      </p:pic>
    </p:spTree>
    <p:extLst>
      <p:ext uri="{BB962C8B-B14F-4D97-AF65-F5344CB8AC3E}">
        <p14:creationId xmlns:p14="http://schemas.microsoft.com/office/powerpoint/2010/main" val="356587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E5158C1-3FED-6E76-27C5-2F48FC84BBE8}"/>
              </a:ext>
            </a:extLst>
          </p:cNvPr>
          <p:cNvSpPr>
            <a:spLocks noGrp="1"/>
          </p:cNvSpPr>
          <p:nvPr>
            <p:ph type="title"/>
          </p:nvPr>
        </p:nvSpPr>
        <p:spPr>
          <a:xfrm>
            <a:off x="841248" y="365124"/>
            <a:ext cx="4929556" cy="2057400"/>
          </a:xfrm>
        </p:spPr>
        <p:txBody>
          <a:bodyPr anchor="b">
            <a:normAutofit/>
          </a:bodyPr>
          <a:lstStyle/>
          <a:p>
            <a:r>
              <a:rPr lang="en-US" sz="4000" b="1"/>
              <a:t>Email Campaign</a:t>
            </a:r>
            <a:endParaRPr lang="en-US" sz="4000"/>
          </a:p>
        </p:txBody>
      </p:sp>
      <p:sp>
        <p:nvSpPr>
          <p:cNvPr id="3" name="Content Placeholder 2">
            <a:extLst>
              <a:ext uri="{FF2B5EF4-FFF2-40B4-BE49-F238E27FC236}">
                <a16:creationId xmlns:a16="http://schemas.microsoft.com/office/drawing/2014/main" id="{C76AC14A-3F70-24B3-AF10-D73BD8F8CCFB}"/>
              </a:ext>
            </a:extLst>
          </p:cNvPr>
          <p:cNvSpPr>
            <a:spLocks noGrp="1"/>
          </p:cNvSpPr>
          <p:nvPr>
            <p:ph idx="1"/>
          </p:nvPr>
        </p:nvSpPr>
        <p:spPr>
          <a:xfrm>
            <a:off x="841248" y="2624962"/>
            <a:ext cx="4929556" cy="3538094"/>
          </a:xfrm>
        </p:spPr>
        <p:txBody>
          <a:bodyPr vert="horz" lIns="91440" tIns="45720" rIns="91440" bIns="45720" rtlCol="0">
            <a:normAutofit/>
          </a:bodyPr>
          <a:lstStyle/>
          <a:p>
            <a:r>
              <a:rPr lang="en-US" sz="2000">
                <a:latin typeface="Times New Roman"/>
                <a:ea typeface="Times New Roman" panose="02020603050405020304" pitchFamily="18" charset="0"/>
                <a:cs typeface="Times New Roman"/>
              </a:rPr>
              <a:t>U</a:t>
            </a:r>
            <a:r>
              <a:rPr lang="en-US" sz="2000">
                <a:effectLst/>
                <a:latin typeface="Times New Roman"/>
                <a:ea typeface="Times New Roman" panose="02020603050405020304" pitchFamily="18" charset="0"/>
                <a:cs typeface="Times New Roman"/>
              </a:rPr>
              <a:t>sed MailChimp to create and design a newsletter</a:t>
            </a:r>
            <a:r>
              <a:rPr lang="en-US" sz="2000">
                <a:latin typeface="Times New Roman"/>
                <a:ea typeface="Times New Roman" panose="02020603050405020304" pitchFamily="18" charset="0"/>
                <a:cs typeface="Times New Roman"/>
              </a:rPr>
              <a: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a:latin typeface="Times New Roman"/>
                <a:ea typeface="Times New Roman" panose="02020603050405020304" pitchFamily="18" charset="0"/>
                <a:cs typeface="Times New Roman"/>
              </a:rPr>
              <a:t>S</a:t>
            </a:r>
            <a:r>
              <a:rPr lang="en-US" sz="2000">
                <a:effectLst/>
                <a:latin typeface="Times New Roman"/>
                <a:ea typeface="Times New Roman" panose="02020603050405020304" pitchFamily="18" charset="0"/>
                <a:cs typeface="Times New Roman"/>
              </a:rPr>
              <a:t>end the newsletter to our audience</a:t>
            </a:r>
          </a:p>
          <a:p>
            <a:r>
              <a:rPr lang="en-US" sz="2000">
                <a:latin typeface="Times New Roman"/>
                <a:ea typeface="Times New Roman" panose="02020603050405020304" pitchFamily="18" charset="0"/>
                <a:cs typeface="Times New Roman"/>
              </a:rPr>
              <a:t> T</a:t>
            </a:r>
            <a:r>
              <a:rPr lang="en-US" sz="2000">
                <a:effectLst/>
                <a:latin typeface="Times New Roman"/>
                <a:ea typeface="Times New Roman" panose="02020603050405020304" pitchFamily="18" charset="0"/>
                <a:cs typeface="Times New Roman"/>
              </a:rPr>
              <a:t>o help the market </a:t>
            </a:r>
            <a:r>
              <a:rPr lang="en-US" sz="2000">
                <a:latin typeface="Times New Roman"/>
                <a:ea typeface="Times New Roman" panose="02020603050405020304" pitchFamily="18" charset="0"/>
                <a:cs typeface="Times New Roman"/>
              </a:rPr>
              <a:t>increase</a:t>
            </a:r>
            <a:endParaRPr lang="en-US" sz="2000">
              <a:effectLst/>
              <a:latin typeface="Times New Roman"/>
              <a:ea typeface="Times New Roman" panose="02020603050405020304" pitchFamily="18" charset="0"/>
              <a:cs typeface="Times New Roman" panose="02020603050405020304" pitchFamily="18" charset="0"/>
            </a:endParaRPr>
          </a:p>
          <a:p>
            <a:r>
              <a:rPr lang="en-US" sz="2000">
                <a:latin typeface="Times New Roman"/>
                <a:ea typeface="Times New Roman" panose="02020603050405020304" pitchFamily="18" charset="0"/>
                <a:cs typeface="Times New Roman"/>
              </a:rPr>
              <a:t> </a:t>
            </a:r>
            <a:r>
              <a:rPr lang="en-US" sz="2000">
                <a:effectLst/>
                <a:latin typeface="Times New Roman"/>
                <a:ea typeface="Times New Roman" panose="02020603050405020304" pitchFamily="18" charset="0"/>
                <a:cs typeface="Times New Roman"/>
              </a:rPr>
              <a:t>To increase web traffic</a:t>
            </a:r>
          </a:p>
          <a:p>
            <a:r>
              <a:rPr lang="en-US" sz="2000">
                <a:effectLst/>
                <a:latin typeface="Times New Roman"/>
                <a:ea typeface="Calibri" panose="020F0502020204030204" pitchFamily="34" charset="0"/>
                <a:cs typeface="Times New Roman"/>
              </a:rPr>
              <a:t>To </a:t>
            </a:r>
            <a:r>
              <a:rPr lang="en-US" sz="2000">
                <a:latin typeface="Times New Roman"/>
                <a:ea typeface="Calibri" panose="020F0502020204030204" pitchFamily="34" charset="0"/>
                <a:cs typeface="Times New Roman"/>
              </a:rPr>
              <a:t>improve the business</a:t>
            </a:r>
          </a:p>
          <a:p>
            <a:r>
              <a:rPr lang="en-US" sz="2000">
                <a:effectLst/>
                <a:latin typeface="Times New Roman"/>
                <a:ea typeface="Calibri" panose="020F0502020204030204" pitchFamily="34" charset="0"/>
                <a:cs typeface="Times New Roman"/>
              </a:rPr>
              <a:t>To att</a:t>
            </a:r>
            <a:r>
              <a:rPr lang="en-US" sz="2000">
                <a:latin typeface="Times New Roman"/>
                <a:ea typeface="Calibri" panose="020F0502020204030204" pitchFamily="34" charset="0"/>
                <a:cs typeface="Times New Roman"/>
              </a:rPr>
              <a:t>ract target customers</a:t>
            </a:r>
          </a:p>
          <a:p>
            <a:r>
              <a:rPr lang="en-US" sz="2000">
                <a:effectLst/>
                <a:latin typeface="Times New Roman"/>
                <a:ea typeface="Calibri" panose="020F0502020204030204" pitchFamily="34" charset="0"/>
                <a:cs typeface="Times New Roman"/>
              </a:rPr>
              <a:t>To build the brand </a:t>
            </a:r>
            <a:r>
              <a:rPr lang="en-US" sz="2000">
                <a:latin typeface="Times New Roman"/>
                <a:ea typeface="Calibri" panose="020F0502020204030204" pitchFamily="34" charset="0"/>
                <a:cs typeface="Times New Roman"/>
              </a:rPr>
              <a:t>recognition</a:t>
            </a:r>
            <a:endParaRPr lang="en-US" sz="2000">
              <a:effectLst/>
              <a:latin typeface="Calibri"/>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93F5330-09C1-07E5-66C8-E0EF30F327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4" r="-2" b="9367"/>
          <a:stretch/>
        </p:blipFill>
        <p:spPr>
          <a:xfrm>
            <a:off x="6818278" y="343454"/>
            <a:ext cx="4853685" cy="2934000"/>
          </a:xfrm>
          <a:prstGeom prst="rect">
            <a:avLst/>
          </a:prstGeom>
        </p:spPr>
      </p:pic>
      <p:pic>
        <p:nvPicPr>
          <p:cNvPr id="6" name="Picture 5">
            <a:extLst>
              <a:ext uri="{FF2B5EF4-FFF2-40B4-BE49-F238E27FC236}">
                <a16:creationId xmlns:a16="http://schemas.microsoft.com/office/drawing/2014/main" id="{35BBFC99-2AF9-197D-CBE4-239E04C36327}"/>
              </a:ext>
            </a:extLst>
          </p:cNvPr>
          <p:cNvPicPr>
            <a:picLocks noChangeAspect="1"/>
          </p:cNvPicPr>
          <p:nvPr/>
        </p:nvPicPr>
        <p:blipFill rotWithShape="1">
          <a:blip r:embed="rId3">
            <a:extLst>
              <a:ext uri="{28A0092B-C50C-407E-A947-70E740481C1C}">
                <a14:useLocalDpi xmlns:a14="http://schemas.microsoft.com/office/drawing/2010/main" val="0"/>
              </a:ext>
            </a:extLst>
          </a:blip>
          <a:srcRect t="34725" r="3" b="16571"/>
          <a:stretch/>
        </p:blipFill>
        <p:spPr>
          <a:xfrm>
            <a:off x="6818278" y="3597883"/>
            <a:ext cx="4853685" cy="2936699"/>
          </a:xfrm>
          <a:prstGeom prst="rect">
            <a:avLst/>
          </a:prstGeom>
        </p:spPr>
      </p:pic>
    </p:spTree>
    <p:extLst>
      <p:ext uri="{BB962C8B-B14F-4D97-AF65-F5344CB8AC3E}">
        <p14:creationId xmlns:p14="http://schemas.microsoft.com/office/powerpoint/2010/main" val="5837256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88AF-3613-5DE7-907E-63781F1D19E6}"/>
              </a:ext>
            </a:extLst>
          </p:cNvPr>
          <p:cNvSpPr>
            <a:spLocks noGrp="1"/>
          </p:cNvSpPr>
          <p:nvPr>
            <p:ph type="title"/>
          </p:nvPr>
        </p:nvSpPr>
        <p:spPr>
          <a:xfrm>
            <a:off x="1073" y="224"/>
            <a:ext cx="10515600" cy="1325563"/>
          </a:xfrm>
        </p:spPr>
        <p:txBody>
          <a:bodyPr>
            <a:normAutofit/>
          </a:bodyPr>
          <a:lstStyle/>
          <a:p>
            <a:r>
              <a:rPr lang="en-US" sz="4000" b="1"/>
              <a:t>Mailchimp Analysis</a:t>
            </a:r>
          </a:p>
        </p:txBody>
      </p:sp>
      <p:sp>
        <p:nvSpPr>
          <p:cNvPr id="3" name="Content Placeholder 2">
            <a:extLst>
              <a:ext uri="{FF2B5EF4-FFF2-40B4-BE49-F238E27FC236}">
                <a16:creationId xmlns:a16="http://schemas.microsoft.com/office/drawing/2014/main" id="{4BE18B04-1F4F-CDEE-8AE3-70EAB46FB7EE}"/>
              </a:ext>
            </a:extLst>
          </p:cNvPr>
          <p:cNvSpPr>
            <a:spLocks noGrp="1"/>
          </p:cNvSpPr>
          <p:nvPr>
            <p:ph idx="1"/>
          </p:nvPr>
        </p:nvSpPr>
        <p:spPr>
          <a:xfrm>
            <a:off x="838199" y="1929383"/>
            <a:ext cx="10715626" cy="4785742"/>
          </a:xfrm>
        </p:spPr>
        <p:txBody>
          <a:bodyPr/>
          <a:lstStyle/>
          <a:p>
            <a:pPr marL="0" inden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pic>
        <p:nvPicPr>
          <p:cNvPr id="4" name="Picture 3" descr="Chart, bar chart, histogram&#10;&#10;Description automatically generated">
            <a:extLst>
              <a:ext uri="{FF2B5EF4-FFF2-40B4-BE49-F238E27FC236}">
                <a16:creationId xmlns:a16="http://schemas.microsoft.com/office/drawing/2014/main" id="{3ABA3C78-9C6E-242C-B024-EF910FD26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384" y="1240920"/>
            <a:ext cx="4572000" cy="238125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EB9E4126-CE06-47D6-F6AC-5DCD55713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365" y="1325663"/>
            <a:ext cx="4878916" cy="2204508"/>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3682AB5-A79D-01BD-4FD5-477F45A8B5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723" y="3623754"/>
            <a:ext cx="4751916" cy="1121833"/>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AA0BDD3-9A74-4170-9963-72198493ED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6335" y="3775954"/>
            <a:ext cx="4572000" cy="828675"/>
          </a:xfrm>
          <a:prstGeom prst="rect">
            <a:avLst/>
          </a:prstGeom>
        </p:spPr>
      </p:pic>
      <p:sp>
        <p:nvSpPr>
          <p:cNvPr id="11" name="TextBox 10">
            <a:extLst>
              <a:ext uri="{FF2B5EF4-FFF2-40B4-BE49-F238E27FC236}">
                <a16:creationId xmlns:a16="http://schemas.microsoft.com/office/drawing/2014/main" id="{C68DE3DD-1718-C492-06DC-364608467491}"/>
              </a:ext>
            </a:extLst>
          </p:cNvPr>
          <p:cNvSpPr txBox="1"/>
          <p:nvPr/>
        </p:nvSpPr>
        <p:spPr>
          <a:xfrm>
            <a:off x="1068281" y="5393414"/>
            <a:ext cx="9817735" cy="646331"/>
          </a:xfrm>
          <a:prstGeom prst="rect">
            <a:avLst/>
          </a:prstGeom>
          <a:noFill/>
        </p:spPr>
        <p:txBody>
          <a:bodyPr wrap="square">
            <a:spAutoFit/>
          </a:bodyPr>
          <a:lstStyle/>
          <a:p>
            <a:r>
              <a:rPr lang="en-US">
                <a:effectLst/>
                <a:latin typeface="Times New Roman" panose="02020603050405020304" pitchFamily="18" charset="0"/>
                <a:ea typeface="Times New Roman" panose="02020603050405020304" pitchFamily="18" charset="0"/>
              </a:rPr>
              <a:t>Mailchimp report showed a 24-hour performance and activities. The delivery time worked for us. In the report, we saw there were 35 open impressions and 4 clicked impressions between 7 PM to 9 PM.</a:t>
            </a:r>
            <a:r>
              <a:rPr lang="en-US" sz="1800">
                <a:effectLst/>
                <a:latin typeface="Times New Roman" panose="02020603050405020304" pitchFamily="18" charset="0"/>
                <a:ea typeface="Times New Roman" panose="02020603050405020304" pitchFamily="18" charset="0"/>
              </a:rPr>
              <a:t> </a:t>
            </a:r>
            <a:endParaRPr lang="en-US"/>
          </a:p>
        </p:txBody>
      </p:sp>
    </p:spTree>
    <p:extLst>
      <p:ext uri="{BB962C8B-B14F-4D97-AF65-F5344CB8AC3E}">
        <p14:creationId xmlns:p14="http://schemas.microsoft.com/office/powerpoint/2010/main" val="22427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2EA7-A92D-33F0-6735-3FB010C4001C}"/>
              </a:ext>
            </a:extLst>
          </p:cNvPr>
          <p:cNvSpPr>
            <a:spLocks noGrp="1"/>
          </p:cNvSpPr>
          <p:nvPr>
            <p:ph type="title"/>
          </p:nvPr>
        </p:nvSpPr>
        <p:spPr>
          <a:xfrm>
            <a:off x="1136428" y="627564"/>
            <a:ext cx="7474172" cy="1325563"/>
          </a:xfrm>
        </p:spPr>
        <p:txBody>
          <a:bodyPr>
            <a:normAutofit/>
          </a:bodyPr>
          <a:lstStyle/>
          <a:p>
            <a:r>
              <a:rPr lang="en-US" b="1"/>
              <a:t>Summary</a:t>
            </a:r>
          </a:p>
        </p:txBody>
      </p:sp>
      <p:sp>
        <p:nvSpPr>
          <p:cNvPr id="3" name="Content Placeholder 2">
            <a:extLst>
              <a:ext uri="{FF2B5EF4-FFF2-40B4-BE49-F238E27FC236}">
                <a16:creationId xmlns:a16="http://schemas.microsoft.com/office/drawing/2014/main" id="{96648C3A-CFB6-8271-A50D-1975967DA10B}"/>
              </a:ext>
            </a:extLst>
          </p:cNvPr>
          <p:cNvSpPr>
            <a:spLocks noGrp="1"/>
          </p:cNvSpPr>
          <p:nvPr>
            <p:ph idx="1"/>
          </p:nvPr>
        </p:nvSpPr>
        <p:spPr>
          <a:xfrm>
            <a:off x="1136429" y="2278173"/>
            <a:ext cx="6467867" cy="3450613"/>
          </a:xfrm>
        </p:spPr>
        <p:txBody>
          <a:bodyPr vert="horz" lIns="91440" tIns="45720" rIns="91440" bIns="45720" rtlCol="0" anchor="ctr">
            <a:normAutofit/>
          </a:bodyPr>
          <a:lstStyle/>
          <a:p>
            <a:pPr marL="342900" indent="-342900">
              <a:spcBef>
                <a:spcPts val="0"/>
              </a:spcBef>
              <a:buFont typeface="Symbol" panose="05050102010706020507" pitchFamily="18" charset="2"/>
              <a:buChar char=""/>
            </a:pPr>
            <a:r>
              <a:rPr lang="en-US" sz="2200">
                <a:effectLst/>
                <a:latin typeface="Calibri"/>
                <a:ea typeface="Times New Roman" panose="02020603050405020304" pitchFamily="18" charset="0"/>
                <a:cs typeface="Times New Roman"/>
              </a:rPr>
              <a:t>Our social media campaign was driving in most of the traffic.</a:t>
            </a:r>
            <a:r>
              <a:rPr lang="en-US" sz="2200">
                <a:latin typeface="Calibri"/>
                <a:ea typeface="Times New Roman" panose="02020603050405020304" pitchFamily="18" charset="0"/>
                <a:cs typeface="Times New Roman"/>
              </a:rPr>
              <a:t>  </a:t>
            </a:r>
            <a:endParaRPr lang="en-US" sz="2200">
              <a:effectLst/>
              <a:latin typeface="Times New Roman"/>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200">
                <a:effectLst/>
                <a:latin typeface="Calibri"/>
                <a:ea typeface="Times New Roman" panose="02020603050405020304" pitchFamily="18" charset="0"/>
                <a:cs typeface="Times New Roman"/>
              </a:rPr>
              <a:t>Our email campaign led to the highest conversions.</a:t>
            </a:r>
            <a:endParaRPr lang="en-US" sz="2200">
              <a:effectLst/>
              <a:latin typeface="Times New Roman"/>
              <a:ea typeface="Calibri" panose="020F0502020204030204" pitchFamily="34" charset="0"/>
              <a:cs typeface="Times New Roman"/>
            </a:endParaRPr>
          </a:p>
          <a:p>
            <a:pPr marL="342900" marR="0" lvl="0" indent="-342900">
              <a:spcBef>
                <a:spcPts val="0"/>
              </a:spcBef>
              <a:spcAft>
                <a:spcPts val="0"/>
              </a:spcAft>
              <a:buFont typeface="Symbol" panose="05050102010706020507" pitchFamily="18" charset="2"/>
              <a:buChar char=""/>
            </a:pPr>
            <a:r>
              <a:rPr lang="en-US" sz="2200">
                <a:effectLst/>
                <a:latin typeface="Calibri"/>
                <a:ea typeface="Times New Roman" panose="02020603050405020304" pitchFamily="18" charset="0"/>
                <a:cs typeface="Times New Roman"/>
              </a:rPr>
              <a:t>Homepage was the landing page for most of the users.</a:t>
            </a:r>
            <a:endParaRPr lang="en-US" sz="2200">
              <a:effectLst/>
              <a:latin typeface="Times New Roman"/>
              <a:ea typeface="Calibri" panose="020F0502020204030204" pitchFamily="34" charset="0"/>
              <a:cs typeface="Times New Roman"/>
            </a:endParaRPr>
          </a:p>
          <a:p>
            <a:pPr marL="342900" marR="0" lvl="0" indent="-342900">
              <a:spcBef>
                <a:spcPts val="0"/>
              </a:spcBef>
              <a:spcAft>
                <a:spcPts val="0"/>
              </a:spcAft>
              <a:buFont typeface="Symbol" panose="05050102010706020507" pitchFamily="18" charset="2"/>
              <a:buChar char=""/>
            </a:pPr>
            <a:r>
              <a:rPr lang="en-US" sz="2200">
                <a:effectLst/>
                <a:latin typeface="Calibri"/>
                <a:ea typeface="Times New Roman" panose="02020603050405020304" pitchFamily="18" charset="0"/>
                <a:cs typeface="Times New Roman"/>
              </a:rPr>
              <a:t>Desktop users are more for websites.</a:t>
            </a:r>
            <a:endParaRPr lang="en-US" sz="2200">
              <a:effectLst/>
              <a:latin typeface="Times New Roman"/>
              <a:ea typeface="Calibri" panose="020F0502020204030204" pitchFamily="34" charset="0"/>
              <a:cs typeface="Times New Roman"/>
            </a:endParaRPr>
          </a:p>
          <a:p>
            <a:pPr marL="342900" indent="-342900">
              <a:spcBef>
                <a:spcPts val="0"/>
              </a:spcBef>
              <a:buFont typeface="Symbol" panose="05050102010706020507" pitchFamily="18" charset="2"/>
              <a:buChar char=""/>
            </a:pPr>
            <a:r>
              <a:rPr lang="en-US" sz="2200">
                <a:effectLst/>
                <a:latin typeface="Calibri"/>
                <a:ea typeface="Times New Roman" panose="02020603050405020304" pitchFamily="18" charset="0"/>
                <a:cs typeface="Times New Roman"/>
              </a:rPr>
              <a:t>Newsletter subscriptions usually happen 3 to 4 days after the email is sent out.</a:t>
            </a:r>
            <a:r>
              <a:rPr lang="en-US" sz="2200">
                <a:latin typeface="Calibri"/>
                <a:ea typeface="Times New Roman" panose="02020603050405020304" pitchFamily="18" charset="0"/>
                <a:cs typeface="Times New Roman"/>
              </a:rPr>
              <a:t> </a:t>
            </a:r>
            <a:endParaRPr lang="en-US" sz="2200">
              <a:effectLst/>
              <a:latin typeface="Times New Roman"/>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n-US" sz="2200">
                <a:effectLst/>
                <a:latin typeface="Calibri"/>
                <a:ea typeface="Times New Roman" panose="02020603050405020304" pitchFamily="18" charset="0"/>
                <a:cs typeface="Times New Roman"/>
              </a:rPr>
              <a:t>Most of our users are from the USA as we planned.</a:t>
            </a:r>
            <a:endParaRPr lang="en-US" sz="2200">
              <a:effectLst/>
              <a:latin typeface="Times New Roman"/>
              <a:ea typeface="Calibri" panose="020F0502020204030204" pitchFamily="34" charset="0"/>
              <a:cs typeface="Times New Roman"/>
            </a:endParaRPr>
          </a:p>
        </p:txBody>
      </p:sp>
      <p:sp>
        <p:nvSpPr>
          <p:cNvPr id="7"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14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E4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7E67B262-C044-B757-A9DD-C183033449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266091" y="2857501"/>
            <a:ext cx="1438789" cy="1142998"/>
          </a:xfrm>
          <a:prstGeom prst="rect">
            <a:avLst/>
          </a:prstGeom>
          <a:noFill/>
        </p:spPr>
      </p:pic>
    </p:spTree>
    <p:extLst>
      <p:ext uri="{BB962C8B-B14F-4D97-AF65-F5344CB8AC3E}">
        <p14:creationId xmlns:p14="http://schemas.microsoft.com/office/powerpoint/2010/main" val="197872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2865-9250-4CCE-AA09-B614DCEC8AF4}"/>
              </a:ext>
            </a:extLst>
          </p:cNvPr>
          <p:cNvSpPr>
            <a:spLocks noGrp="1"/>
          </p:cNvSpPr>
          <p:nvPr>
            <p:ph type="title"/>
          </p:nvPr>
        </p:nvSpPr>
        <p:spPr>
          <a:xfrm>
            <a:off x="1136428" y="627564"/>
            <a:ext cx="7474172" cy="1325563"/>
          </a:xfrm>
        </p:spPr>
        <p:txBody>
          <a:bodyPr>
            <a:normAutofit/>
          </a:bodyPr>
          <a:lstStyle/>
          <a:p>
            <a:r>
              <a:rPr lang="en-US" b="1">
                <a:latin typeface="Calibri"/>
                <a:cs typeface="Calibri"/>
              </a:rPr>
              <a:t>Future improvements</a:t>
            </a:r>
          </a:p>
        </p:txBody>
      </p:sp>
      <p:sp>
        <p:nvSpPr>
          <p:cNvPr id="3" name="Content Placeholder 2">
            <a:extLst>
              <a:ext uri="{FF2B5EF4-FFF2-40B4-BE49-F238E27FC236}">
                <a16:creationId xmlns:a16="http://schemas.microsoft.com/office/drawing/2014/main" id="{30C95FFE-8F60-A873-7E6A-21CC23B3945D}"/>
              </a:ext>
            </a:extLst>
          </p:cNvPr>
          <p:cNvSpPr>
            <a:spLocks noGrp="1"/>
          </p:cNvSpPr>
          <p:nvPr>
            <p:ph idx="1"/>
          </p:nvPr>
        </p:nvSpPr>
        <p:spPr>
          <a:xfrm>
            <a:off x="1136429" y="2278173"/>
            <a:ext cx="7573303" cy="3450613"/>
          </a:xfrm>
        </p:spPr>
        <p:txBody>
          <a:bodyPr vert="horz" lIns="91440" tIns="45720" rIns="91440" bIns="45720" rtlCol="0" anchor="ctr">
            <a:noAutofit/>
          </a:bodyPr>
          <a:lstStyle/>
          <a:p>
            <a:pPr>
              <a:buFont typeface="Arial"/>
              <a:buChar char="•"/>
            </a:pPr>
            <a:r>
              <a:rPr lang="en-US" sz="2000">
                <a:latin typeface="Calibri"/>
                <a:cs typeface="Times New Roman"/>
              </a:rPr>
              <a:t>Improve our Homepage structure to decrease bounce rate.</a:t>
            </a:r>
          </a:p>
          <a:p>
            <a:pPr>
              <a:buFont typeface="Arial"/>
              <a:buChar char="•"/>
            </a:pPr>
            <a:r>
              <a:rPr lang="en-US" sz="2000">
                <a:latin typeface="Calibri"/>
                <a:cs typeface="Times New Roman"/>
              </a:rPr>
              <a:t>Increase Social media posts on (Monday, Tuesday, and Wednesday) to drive in more traffic</a:t>
            </a:r>
          </a:p>
          <a:p>
            <a:pPr>
              <a:buFont typeface="Arial"/>
              <a:buChar char="•"/>
            </a:pPr>
            <a:r>
              <a:rPr lang="en-US" sz="2000">
                <a:latin typeface="Calibri"/>
                <a:cs typeface="Times New Roman"/>
              </a:rPr>
              <a:t>Add more inventory to the 3 IN 1 menu. This helps in overcoming the huge drop out analyzed zed in behavior flow.</a:t>
            </a:r>
          </a:p>
          <a:p>
            <a:pPr>
              <a:buFont typeface="Arial"/>
              <a:buChar char="•"/>
            </a:pPr>
            <a:r>
              <a:rPr lang="en-US" sz="2000">
                <a:latin typeface="Calibri"/>
                <a:cs typeface="Times New Roman"/>
              </a:rPr>
              <a:t>providing excellent customer service</a:t>
            </a:r>
            <a:endParaRPr lang="en-US" sz="2000">
              <a:latin typeface="Calibri"/>
              <a:ea typeface="+mn-lt"/>
              <a:cs typeface="+mn-lt"/>
            </a:endParaRPr>
          </a:p>
          <a:p>
            <a:pPr>
              <a:buFont typeface="Arial"/>
              <a:buChar char="•"/>
            </a:pPr>
            <a:r>
              <a:rPr lang="en-US" sz="2000">
                <a:latin typeface="Calibri"/>
                <a:cs typeface="Times New Roman"/>
              </a:rPr>
              <a:t> providing healthy, fresh, authentic, and customized food to satisfy customers.  </a:t>
            </a:r>
            <a:endParaRPr lang="en-US" sz="2000">
              <a:latin typeface="Calibri"/>
              <a:ea typeface="+mn-lt"/>
              <a:cs typeface="+mn-lt"/>
            </a:endParaRPr>
          </a:p>
          <a:p>
            <a:pPr>
              <a:buFont typeface="Arial"/>
              <a:buChar char="•"/>
            </a:pPr>
            <a:r>
              <a:rPr lang="en-US" sz="2000">
                <a:latin typeface="Calibri"/>
                <a:cs typeface="Times New Roman"/>
              </a:rPr>
              <a:t>Expanding our business all over the country.</a:t>
            </a:r>
            <a:endParaRPr lang="en-US" sz="2000">
              <a:latin typeface="Calibri"/>
            </a:endParaRPr>
          </a:p>
          <a:p>
            <a:endParaRPr lang="en-US" sz="1900">
              <a:cs typeface="Calibri" panose="020F0502020204030204"/>
            </a:endParaRP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14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E4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106334FC-BE16-7614-FEC5-CD92E4E9C656}"/>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10727" r="9709" b="6"/>
          <a:stretch/>
        </p:blipFill>
        <p:spPr bwMode="auto">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3948608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6922-7EA2-16F1-CB1E-AAD375F90C49}"/>
              </a:ext>
            </a:extLst>
          </p:cNvPr>
          <p:cNvSpPr>
            <a:spLocks noGrp="1"/>
          </p:cNvSpPr>
          <p:nvPr>
            <p:ph type="title"/>
          </p:nvPr>
        </p:nvSpPr>
        <p:spPr>
          <a:xfrm>
            <a:off x="1136428" y="627564"/>
            <a:ext cx="7474172" cy="1325563"/>
          </a:xfrm>
        </p:spPr>
        <p:txBody>
          <a:bodyPr>
            <a:normAutofit/>
          </a:bodyPr>
          <a:lstStyle/>
          <a:p>
            <a:r>
              <a:rPr lang="en-US" b="1"/>
              <a:t>             Reference</a:t>
            </a:r>
            <a:endParaRPr lang="en-US" b="1">
              <a:cs typeface="Calibri Light"/>
            </a:endParaRPr>
          </a:p>
        </p:txBody>
      </p:sp>
      <p:sp>
        <p:nvSpPr>
          <p:cNvPr id="3" name="Content Placeholder 2">
            <a:extLst>
              <a:ext uri="{FF2B5EF4-FFF2-40B4-BE49-F238E27FC236}">
                <a16:creationId xmlns:a16="http://schemas.microsoft.com/office/drawing/2014/main" id="{E70BB82C-9647-E31E-E5CA-E1844621979E}"/>
              </a:ext>
            </a:extLst>
          </p:cNvPr>
          <p:cNvSpPr>
            <a:spLocks noGrp="1"/>
          </p:cNvSpPr>
          <p:nvPr>
            <p:ph idx="1"/>
          </p:nvPr>
        </p:nvSpPr>
        <p:spPr>
          <a:xfrm>
            <a:off x="256373" y="2278173"/>
            <a:ext cx="8485556" cy="3450613"/>
          </a:xfrm>
        </p:spPr>
        <p:txBody>
          <a:bodyPr vert="horz" lIns="91440" tIns="45720" rIns="91440" bIns="45720" rtlCol="0" anchor="ctr">
            <a:normAutofit/>
          </a:bodyPr>
          <a:lstStyle/>
          <a:p>
            <a:r>
              <a:rPr lang="en-US" sz="1800">
                <a:ea typeface="+mn-lt"/>
                <a:cs typeface="+mn-lt"/>
              </a:rPr>
              <a:t>Bhasin, H. (2019, March 1). </a:t>
            </a:r>
            <a:r>
              <a:rPr lang="en-US" sz="1800" i="1">
                <a:ea typeface="+mn-lt"/>
                <a:cs typeface="+mn-lt"/>
              </a:rPr>
              <a:t>The difference between google vs Facebook: The brand fight between 2 Top Internet Brands</a:t>
            </a:r>
            <a:r>
              <a:rPr lang="en-US" sz="1800">
                <a:ea typeface="+mn-lt"/>
                <a:cs typeface="+mn-lt"/>
              </a:rPr>
              <a:t>. Marketing91. Retrieved October 26, 2022, from </a:t>
            </a:r>
            <a:r>
              <a:rPr lang="en-US" sz="1800" u="sng">
                <a:ea typeface="+mn-lt"/>
                <a:cs typeface="+mn-lt"/>
                <a:hlinkClick r:id="rId2"/>
              </a:rPr>
              <a:t>https://www.marketing91.com/google-vs-facebook/</a:t>
            </a:r>
            <a:r>
              <a:rPr lang="en-US" sz="1800">
                <a:ea typeface="+mn-lt"/>
                <a:cs typeface="+mn-lt"/>
              </a:rPr>
              <a:t> </a:t>
            </a:r>
          </a:p>
          <a:p>
            <a:r>
              <a:rPr lang="en-US" sz="1800">
                <a:ea typeface="+mn-lt"/>
                <a:cs typeface="+mn-lt"/>
              </a:rPr>
              <a:t>Wikimedia Foundation. (2022, October 26). </a:t>
            </a:r>
            <a:r>
              <a:rPr lang="en-US" sz="1800" i="1">
                <a:ea typeface="+mn-lt"/>
                <a:cs typeface="+mn-lt"/>
              </a:rPr>
              <a:t>Social Media</a:t>
            </a:r>
            <a:r>
              <a:rPr lang="en-US" sz="1800">
                <a:ea typeface="+mn-lt"/>
                <a:cs typeface="+mn-lt"/>
              </a:rPr>
              <a:t>. Wikipedia. Retrieved October 26, 2022, from </a:t>
            </a:r>
            <a:r>
              <a:rPr lang="en-US" sz="1800" u="sng">
                <a:ea typeface="+mn-lt"/>
                <a:cs typeface="+mn-lt"/>
                <a:hlinkClick r:id="rId3"/>
              </a:rPr>
              <a:t>https://en.wikipedia.org/wiki/Social_media</a:t>
            </a:r>
            <a:r>
              <a:rPr lang="en-US" sz="1800">
                <a:ea typeface="+mn-lt"/>
                <a:cs typeface="+mn-lt"/>
              </a:rPr>
              <a:t> </a:t>
            </a:r>
          </a:p>
          <a:p>
            <a:r>
              <a:rPr lang="en-US" sz="1800">
                <a:ea typeface="+mn-lt"/>
                <a:cs typeface="+mn-lt"/>
              </a:rPr>
              <a:t>By. (n.d.). </a:t>
            </a:r>
            <a:r>
              <a:rPr lang="en-US" sz="1800" i="1">
                <a:ea typeface="+mn-lt"/>
                <a:cs typeface="+mn-lt"/>
              </a:rPr>
              <a:t>How to track social media traffic using google analytics</a:t>
            </a:r>
            <a:r>
              <a:rPr lang="en-US" sz="1800">
                <a:ea typeface="+mn-lt"/>
                <a:cs typeface="+mn-lt"/>
              </a:rPr>
              <a:t>. Social Media Examiner. Retrieved October 27, 2022, from </a:t>
            </a:r>
            <a:r>
              <a:rPr lang="en-US" sz="1800" u="sng">
                <a:ea typeface="+mn-lt"/>
                <a:cs typeface="+mn-lt"/>
                <a:hlinkClick r:id="rId4"/>
              </a:rPr>
              <a:t>https://www.socialmediaexaminer.com/track-social-media-traffic-google-analytics/</a:t>
            </a:r>
            <a:endParaRPr lang="en-US" sz="1800">
              <a:ea typeface="+mn-lt"/>
              <a:cs typeface="+mn-lt"/>
            </a:endParaRPr>
          </a:p>
          <a:p>
            <a:endParaRPr lang="en-US" sz="2000"/>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14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E4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6FCDAD42-ED2D-05D3-0955-21EC19026DD2}"/>
              </a:ext>
            </a:extLst>
          </p:cNvPr>
          <p:cNvPicPr>
            <a:picLocks noChangeAspect="1"/>
          </p:cNvPicPr>
          <p:nvPr/>
        </p:nvPicPr>
        <p:blipFill rotWithShape="1">
          <a:blip r:embed="rId5" cstate="print">
            <a:alphaModFix/>
            <a:extLst>
              <a:ext uri="{28A0092B-C50C-407E-A947-70E740481C1C}">
                <a14:useLocalDpi xmlns:a14="http://schemas.microsoft.com/office/drawing/2010/main" val="0"/>
              </a:ext>
            </a:extLst>
          </a:blip>
          <a:srcRect l="10727" r="9709" b="6"/>
          <a:stretch/>
        </p:blipFill>
        <p:spPr bwMode="auto">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p:spPr>
      </p:pic>
    </p:spTree>
    <p:extLst>
      <p:ext uri="{BB962C8B-B14F-4D97-AF65-F5344CB8AC3E}">
        <p14:creationId xmlns:p14="http://schemas.microsoft.com/office/powerpoint/2010/main" val="264602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327C-9E70-EAF5-F61E-9599B91FBB52}"/>
              </a:ext>
            </a:extLst>
          </p:cNvPr>
          <p:cNvSpPr>
            <a:spLocks noGrp="1"/>
          </p:cNvSpPr>
          <p:nvPr>
            <p:ph type="title"/>
          </p:nvPr>
        </p:nvSpPr>
        <p:spPr>
          <a:xfrm>
            <a:off x="1524000" y="2245810"/>
            <a:ext cx="6413500" cy="1355750"/>
          </a:xfrm>
        </p:spPr>
        <p:txBody>
          <a:bodyPr vert="horz" lIns="91440" tIns="45720" rIns="91440" bIns="45720" rtlCol="0" anchor="b">
            <a:normAutofit/>
          </a:bodyPr>
          <a:lstStyle/>
          <a:p>
            <a:r>
              <a:rPr lang="en-US" sz="5400"/>
              <a:t>THANK YOU</a:t>
            </a:r>
          </a:p>
        </p:txBody>
      </p:sp>
      <p:sp>
        <p:nvSpPr>
          <p:cNvPr id="26"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4E5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con&#10;&#10;Description automatically generated">
            <a:extLst>
              <a:ext uri="{FF2B5EF4-FFF2-40B4-BE49-F238E27FC236}">
                <a16:creationId xmlns:a16="http://schemas.microsoft.com/office/drawing/2014/main" id="{5052A9EF-817D-BECB-8771-07C815004B7D}"/>
              </a:ext>
            </a:extLst>
          </p:cNvPr>
          <p:cNvPicPr>
            <a:picLocks noChangeAspect="1"/>
          </p:cNvPicPr>
          <p:nvPr/>
        </p:nvPicPr>
        <p:blipFill>
          <a:blip r:embed="rId2"/>
          <a:stretch>
            <a:fillRect/>
          </a:stretch>
        </p:blipFill>
        <p:spPr>
          <a:xfrm>
            <a:off x="9815367" y="-150731"/>
            <a:ext cx="2179796" cy="2184639"/>
          </a:xfrm>
          <a:prstGeom prst="rect">
            <a:avLst/>
          </a:prstGeom>
        </p:spPr>
      </p:pic>
      <p:sp>
        <p:nvSpPr>
          <p:cNvPr id="28"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2E009E08-C81F-D38F-9386-C4B7509D5E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27" r="9709" b="6"/>
          <a:stretch/>
        </p:blipFill>
        <p:spPr bwMode="auto">
          <a:xfrm>
            <a:off x="8076395" y="2870795"/>
            <a:ext cx="3629629" cy="3625423"/>
          </a:xfrm>
          <a:prstGeom prst="rect">
            <a:avLst/>
          </a:prstGeom>
        </p:spPr>
      </p:pic>
    </p:spTree>
    <p:extLst>
      <p:ext uri="{BB962C8B-B14F-4D97-AF65-F5344CB8AC3E}">
        <p14:creationId xmlns:p14="http://schemas.microsoft.com/office/powerpoint/2010/main" val="536376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DC7A8-C488-18C9-BCB5-1E387C3F12B1}"/>
              </a:ext>
            </a:extLst>
          </p:cNvPr>
          <p:cNvSpPr>
            <a:spLocks noGrp="1"/>
          </p:cNvSpPr>
          <p:nvPr>
            <p:ph type="title"/>
          </p:nvPr>
        </p:nvSpPr>
        <p:spPr>
          <a:xfrm>
            <a:off x="76200" y="-1090"/>
            <a:ext cx="10515600" cy="1133693"/>
          </a:xfrm>
        </p:spPr>
        <p:txBody>
          <a:bodyPr>
            <a:normAutofit/>
          </a:bodyPr>
          <a:lstStyle/>
          <a:p>
            <a:r>
              <a:rPr lang="en-US" sz="3600" b="1">
                <a:latin typeface="Times New Roman"/>
                <a:ea typeface="Times New Roman" panose="02020603050405020304" pitchFamily="18" charset="0"/>
                <a:cs typeface="Times New Roman"/>
              </a:rPr>
              <a:t>The goal</a:t>
            </a:r>
            <a:r>
              <a:rPr lang="en-US" sz="3600" b="1">
                <a:effectLst/>
                <a:latin typeface="Times New Roman"/>
                <a:ea typeface="Times New Roman" panose="02020603050405020304" pitchFamily="18" charset="0"/>
                <a:cs typeface="Times New Roman"/>
              </a:rPr>
              <a:t> of the Project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3E3D136-5336-BE9F-2002-5B8BE66E3C44}"/>
              </a:ext>
            </a:extLst>
          </p:cNvPr>
          <p:cNvGraphicFramePr>
            <a:graphicFrameLocks noGrp="1"/>
          </p:cNvGraphicFramePr>
          <p:nvPr>
            <p:ph idx="1"/>
            <p:extLst>
              <p:ext uri="{D42A27DB-BD31-4B8C-83A1-F6EECF244321}">
                <p14:modId xmlns:p14="http://schemas.microsoft.com/office/powerpoint/2010/main" val="2066404643"/>
              </p:ext>
            </p:extLst>
          </p:nvPr>
        </p:nvGraphicFramePr>
        <p:xfrm>
          <a:off x="258651" y="1385597"/>
          <a:ext cx="11631768" cy="5145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92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8CF3-84DC-2A8C-9289-09EFBF70B480}"/>
              </a:ext>
            </a:extLst>
          </p:cNvPr>
          <p:cNvSpPr>
            <a:spLocks noGrp="1"/>
          </p:cNvSpPr>
          <p:nvPr>
            <p:ph type="title"/>
          </p:nvPr>
        </p:nvSpPr>
        <p:spPr>
          <a:xfrm>
            <a:off x="138315" y="101677"/>
            <a:ext cx="7474172" cy="1325563"/>
          </a:xfrm>
        </p:spPr>
        <p:txBody>
          <a:bodyPr>
            <a:normAutofit/>
          </a:bodyPr>
          <a:lstStyle/>
          <a:p>
            <a:r>
              <a:rPr lang="en-US" sz="3600" b="1">
                <a:latin typeface="Calibri"/>
                <a:ea typeface="+mj-lt"/>
                <a:cs typeface="+mj-lt"/>
              </a:rPr>
              <a:t>About Our Website</a:t>
            </a:r>
            <a:endParaRPr lang="en-US" sz="3600" b="1">
              <a:latin typeface="Calibri"/>
            </a:endParaRPr>
          </a:p>
        </p:txBody>
      </p:sp>
      <p:sp>
        <p:nvSpPr>
          <p:cNvPr id="3" name="Content Placeholder 2">
            <a:extLst>
              <a:ext uri="{FF2B5EF4-FFF2-40B4-BE49-F238E27FC236}">
                <a16:creationId xmlns:a16="http://schemas.microsoft.com/office/drawing/2014/main" id="{069EF787-CCA9-7B3E-3AF7-BF20C8A4A569}"/>
              </a:ext>
            </a:extLst>
          </p:cNvPr>
          <p:cNvSpPr>
            <a:spLocks noGrp="1"/>
          </p:cNvSpPr>
          <p:nvPr>
            <p:ph idx="1"/>
          </p:nvPr>
        </p:nvSpPr>
        <p:spPr>
          <a:xfrm>
            <a:off x="546148" y="1387385"/>
            <a:ext cx="8753866" cy="4985344"/>
          </a:xfrm>
        </p:spPr>
        <p:txBody>
          <a:bodyPr vert="horz" lIns="91440" tIns="45720" rIns="91440" bIns="45720" rtlCol="0" anchor="ctr">
            <a:noAutofit/>
          </a:bodyPr>
          <a:lstStyle/>
          <a:p>
            <a:pPr marL="0" indent="0">
              <a:buNone/>
            </a:pPr>
            <a:endParaRPr lang="en-US" sz="1000" b="1">
              <a:ea typeface="+mn-lt"/>
              <a:cs typeface="+mn-lt"/>
            </a:endParaRPr>
          </a:p>
          <a:p>
            <a:pPr marL="285750" indent="-285750"/>
            <a:r>
              <a:rPr lang="en-US" sz="2000">
                <a:ea typeface="+mn-lt"/>
                <a:cs typeface="+mn-lt"/>
              </a:rPr>
              <a:t>The website URL is </a:t>
            </a:r>
            <a:r>
              <a:rPr lang="en-US" sz="2000">
                <a:ea typeface="+mn-lt"/>
                <a:cs typeface="+mn-lt"/>
                <a:hlinkClick r:id="rId2"/>
              </a:rPr>
              <a:t>https://3in1popularfood.wordpress.com/</a:t>
            </a:r>
            <a:endParaRPr lang="en-US" sz="2000">
              <a:ea typeface="+mn-lt"/>
              <a:cs typeface="+mn-lt"/>
            </a:endParaRPr>
          </a:p>
          <a:p>
            <a:pPr marL="285750" indent="-285750"/>
            <a:r>
              <a:rPr lang="en-US" sz="2000">
                <a:ea typeface="+mn-lt"/>
                <a:cs typeface="+mn-lt"/>
              </a:rPr>
              <a:t>We provide Indian, Chinese, and American popular cuisine in one place.</a:t>
            </a:r>
          </a:p>
          <a:p>
            <a:pPr marL="285750" indent="-285750"/>
            <a:r>
              <a:rPr lang="en-US" sz="2000">
                <a:ea typeface="+mn-lt"/>
                <a:cs typeface="+mn-lt"/>
              </a:rPr>
              <a:t>Customers can order a variety of food on our website.</a:t>
            </a:r>
          </a:p>
          <a:p>
            <a:pPr marL="285750" indent="-285750">
              <a:buFont typeface="Arial"/>
              <a:buChar char="•"/>
            </a:pPr>
            <a:r>
              <a:rPr lang="en-US" sz="2000">
                <a:latin typeface="Calibri"/>
                <a:ea typeface="+mn-lt"/>
                <a:cs typeface="Times New Roman"/>
              </a:rPr>
              <a:t>Reserve a table and pre-order for dine-in, Online Order for delivery, or to-go. </a:t>
            </a:r>
            <a:endParaRPr lang="en-US" sz="2000">
              <a:latin typeface="Calibri"/>
              <a:ea typeface="+mn-lt"/>
              <a:cs typeface="+mn-lt"/>
            </a:endParaRPr>
          </a:p>
          <a:p>
            <a:pPr marL="285750" indent="-285750">
              <a:buFont typeface="Arial"/>
              <a:buChar char="•"/>
            </a:pPr>
            <a:r>
              <a:rPr lang="en-US" sz="2000">
                <a:latin typeface="Calibri"/>
                <a:ea typeface="+mn-lt"/>
                <a:cs typeface="Times New Roman"/>
              </a:rPr>
              <a:t>Allow customers to modify the existing order or choose delivery for up to the next day. </a:t>
            </a:r>
            <a:endParaRPr lang="en-US" sz="2000">
              <a:latin typeface="Calibri"/>
              <a:ea typeface="+mn-lt"/>
              <a:cs typeface="+mn-lt"/>
            </a:endParaRPr>
          </a:p>
          <a:p>
            <a:pPr marL="285750" indent="-285750">
              <a:buFont typeface="Arial"/>
              <a:buChar char="•"/>
            </a:pPr>
            <a:r>
              <a:rPr lang="en-US" sz="2000">
                <a:latin typeface="Calibri"/>
                <a:ea typeface="+mn-lt"/>
                <a:cs typeface="Times New Roman"/>
              </a:rPr>
              <a:t>Provide ingredients for each item on the menu.</a:t>
            </a:r>
          </a:p>
          <a:p>
            <a:pPr marL="285750" indent="-285750">
              <a:buFont typeface="Arial"/>
              <a:buChar char="•"/>
            </a:pPr>
            <a:r>
              <a:rPr lang="en-US" sz="2000">
                <a:latin typeface="Calibri"/>
                <a:ea typeface="+mn-lt"/>
                <a:cs typeface="Times New Roman"/>
              </a:rPr>
              <a:t>Customer can track their order or pre-book their order to save wait time.</a:t>
            </a:r>
          </a:p>
          <a:p>
            <a:pPr marL="285750" indent="-285750">
              <a:buFont typeface="Arial"/>
              <a:buChar char="•"/>
            </a:pPr>
            <a:r>
              <a:rPr lang="en-US" sz="2000">
                <a:latin typeface="Calibri"/>
                <a:ea typeface="+mn-lt"/>
                <a:cs typeface="Times New Roman"/>
              </a:rPr>
              <a:t>Customer service works 24/7. </a:t>
            </a:r>
            <a:endParaRPr lang="en-US" sz="2000">
              <a:latin typeface="Calibri"/>
              <a:ea typeface="+mn-lt"/>
              <a:cs typeface="+mn-lt"/>
            </a:endParaRPr>
          </a:p>
          <a:p>
            <a:endParaRPr lang="en-US" sz="1000">
              <a:latin typeface="Calibri" panose="020F0502020204030204"/>
              <a:cs typeface="Calibri"/>
            </a:endParaRPr>
          </a:p>
        </p:txBody>
      </p:sp>
      <p:sp>
        <p:nvSpPr>
          <p:cNvPr id="48" name="Rectangle 3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714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7E4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06EAA35F-64DA-D0A7-1BAD-D1EE8A9D08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27" r="9709" b="6"/>
          <a:stretch/>
        </p:blipFill>
        <p:spPr bwMode="auto">
          <a:xfrm>
            <a:off x="9413072" y="2857501"/>
            <a:ext cx="1144828" cy="1142998"/>
          </a:xfrm>
          <a:prstGeom prst="rect">
            <a:avLst/>
          </a:prstGeom>
          <a:noFill/>
        </p:spPr>
      </p:pic>
    </p:spTree>
    <p:extLst>
      <p:ext uri="{BB962C8B-B14F-4D97-AF65-F5344CB8AC3E}">
        <p14:creationId xmlns:p14="http://schemas.microsoft.com/office/powerpoint/2010/main" val="3732743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0E29-D3BE-3274-E197-23FB54BA17C7}"/>
              </a:ext>
            </a:extLst>
          </p:cNvPr>
          <p:cNvSpPr>
            <a:spLocks noGrp="1"/>
          </p:cNvSpPr>
          <p:nvPr>
            <p:ph type="title"/>
          </p:nvPr>
        </p:nvSpPr>
        <p:spPr>
          <a:xfrm>
            <a:off x="6045104" y="-100501"/>
            <a:ext cx="5244301" cy="1538130"/>
          </a:xfrm>
        </p:spPr>
        <p:txBody>
          <a:bodyPr>
            <a:normAutofit/>
          </a:bodyPr>
          <a:lstStyle/>
          <a:p>
            <a:r>
              <a:rPr lang="en-US" b="1"/>
              <a:t>Logo design</a:t>
            </a:r>
          </a:p>
        </p:txBody>
      </p:sp>
      <p:sp>
        <p:nvSpPr>
          <p:cNvPr id="13"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4" name="Picture 3" descr="Diagram, schematic&#10;&#10;Description automatically generated">
            <a:extLst>
              <a:ext uri="{FF2B5EF4-FFF2-40B4-BE49-F238E27FC236}">
                <a16:creationId xmlns:a16="http://schemas.microsoft.com/office/drawing/2014/main" id="{8777FD52-F298-8ADD-4F00-078829EBFE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23" r="12418" b="-2"/>
          <a:stretch/>
        </p:blipFill>
        <p:spPr bwMode="auto">
          <a:xfrm>
            <a:off x="1480173" y="1691200"/>
            <a:ext cx="3267942" cy="3467007"/>
          </a:xfrm>
          <a:prstGeom prst="rect">
            <a:avLst/>
          </a:prstGeom>
          <a:noFill/>
        </p:spPr>
      </p:pic>
      <p:sp>
        <p:nvSpPr>
          <p:cNvPr id="8" name="Content Placeholder 2">
            <a:extLst>
              <a:ext uri="{FF2B5EF4-FFF2-40B4-BE49-F238E27FC236}">
                <a16:creationId xmlns:a16="http://schemas.microsoft.com/office/drawing/2014/main" id="{FFADB6BC-83E4-00CE-A402-EEF47D317B23}"/>
              </a:ext>
            </a:extLst>
          </p:cNvPr>
          <p:cNvSpPr>
            <a:spLocks noGrp="1"/>
          </p:cNvSpPr>
          <p:nvPr>
            <p:ph idx="1"/>
          </p:nvPr>
        </p:nvSpPr>
        <p:spPr>
          <a:xfrm>
            <a:off x="5717976" y="1483372"/>
            <a:ext cx="6274439" cy="4736519"/>
          </a:xfrm>
        </p:spPr>
        <p:txBody>
          <a:bodyPr vert="horz" lIns="91440" tIns="45720" rIns="91440" bIns="45720" rtlCol="0" anchor="t">
            <a:normAutofit/>
          </a:bodyPr>
          <a:lstStyle/>
          <a:p>
            <a:pPr marL="0" indent="0">
              <a:buNone/>
            </a:pPr>
            <a:endParaRPr lang="en-US" sz="2000" b="1" kern="0">
              <a:latin typeface="Calibri"/>
              <a:cs typeface="Times New Roman"/>
            </a:endParaRPr>
          </a:p>
          <a:p>
            <a:pPr lvl="1"/>
            <a:r>
              <a:rPr lang="en-US" sz="2000">
                <a:latin typeface="Calibri"/>
                <a:ea typeface="Times New Roman" panose="02020603050405020304" pitchFamily="18" charset="0"/>
                <a:cs typeface="Times New Roman"/>
              </a:rPr>
              <a:t>U</a:t>
            </a:r>
            <a:r>
              <a:rPr lang="en-US" sz="2000">
                <a:effectLst/>
                <a:latin typeface="Calibri"/>
                <a:ea typeface="Times New Roman" panose="02020603050405020304" pitchFamily="18" charset="0"/>
                <a:cs typeface="Times New Roman"/>
              </a:rPr>
              <a:t>sed FreeLogoDesign.org to create our logo.</a:t>
            </a:r>
          </a:p>
          <a:p>
            <a:pPr lvl="1"/>
            <a:r>
              <a:rPr lang="en-US" sz="2000">
                <a:effectLst/>
                <a:latin typeface="Calibri"/>
                <a:ea typeface="Times New Roman" panose="02020603050405020304" pitchFamily="18" charset="0"/>
                <a:cs typeface="Times New Roman"/>
              </a:rPr>
              <a:t>business name – 3IN1 Popular Food</a:t>
            </a:r>
            <a:endParaRPr lang="en-US" sz="2000">
              <a:latin typeface="Calibri"/>
              <a:ea typeface="Times New Roman" panose="02020603050405020304" pitchFamily="18" charset="0"/>
              <a:cs typeface="Times New Roman"/>
            </a:endParaRPr>
          </a:p>
          <a:p>
            <a:pPr lvl="1"/>
            <a:r>
              <a:rPr lang="en-US" sz="2000">
                <a:effectLst/>
                <a:latin typeface="Calibri"/>
                <a:ea typeface="Times New Roman" panose="02020603050405020304" pitchFamily="18" charset="0"/>
                <a:cs typeface="Times New Roman"/>
              </a:rPr>
              <a:t>the tagline “Taste your choice”,</a:t>
            </a:r>
            <a:r>
              <a:rPr lang="en-US" sz="2000">
                <a:latin typeface="Calibri"/>
                <a:ea typeface="Times New Roman" panose="02020603050405020304" pitchFamily="18" charset="0"/>
                <a:cs typeface="Times New Roman"/>
              </a:rPr>
              <a:t> </a:t>
            </a:r>
          </a:p>
          <a:p>
            <a:pPr lvl="1"/>
            <a:r>
              <a:rPr lang="en-US" sz="2000">
                <a:effectLst/>
                <a:latin typeface="Calibri"/>
                <a:ea typeface="Times New Roman" panose="02020603050405020304" pitchFamily="18" charset="0"/>
                <a:cs typeface="Times New Roman"/>
              </a:rPr>
              <a:t>A colorful circle with drawings of kitchen knives is our indication</a:t>
            </a:r>
          </a:p>
          <a:p>
            <a:pPr lvl="1"/>
            <a:r>
              <a:rPr lang="en-US" sz="2000">
                <a:effectLst/>
                <a:latin typeface="Calibri"/>
                <a:ea typeface="Times New Roman" panose="02020603050405020304" pitchFamily="18" charset="0"/>
                <a:cs typeface="Times New Roman"/>
              </a:rPr>
              <a:t>the theme font we have used is Calibri with size 11.</a:t>
            </a:r>
            <a:r>
              <a:rPr lang="en-US" sz="2000">
                <a:latin typeface="Calibri"/>
                <a:ea typeface="Times New Roman" panose="02020603050405020304" pitchFamily="18" charset="0"/>
                <a:cs typeface="Times New Roman"/>
              </a:rPr>
              <a:t> </a:t>
            </a:r>
            <a:endParaRPr lang="en-US" sz="2000">
              <a:effectLst/>
              <a:latin typeface="Calibri"/>
              <a:ea typeface="Times New Roman" panose="02020603050405020304" pitchFamily="18" charset="0"/>
              <a:cs typeface="Times New Roman"/>
            </a:endParaRPr>
          </a:p>
          <a:p>
            <a:pPr lvl="1"/>
            <a:r>
              <a:rPr lang="en-US" sz="2000">
                <a:effectLst/>
                <a:latin typeface="Calibri"/>
                <a:ea typeface="Times New Roman" panose="02020603050405020304" pitchFamily="18" charset="0"/>
                <a:cs typeface="Times New Roman"/>
              </a:rPr>
              <a:t>The meaning behind the tagline is that whatever the choice made by the customer, they can taste it as they expected in our restaurant.</a:t>
            </a:r>
            <a:r>
              <a:rPr lang="en-US" sz="2000">
                <a:latin typeface="Calibri"/>
                <a:ea typeface="Times New Roman" panose="02020603050405020304" pitchFamily="18" charset="0"/>
                <a:cs typeface="Times New Roman"/>
              </a:rPr>
              <a:t> </a:t>
            </a:r>
            <a:endParaRPr lang="en-US" sz="2000">
              <a:effectLst/>
              <a:latin typeface="Calibri"/>
              <a:ea typeface="Times New Roman" panose="02020603050405020304" pitchFamily="18" charset="0"/>
              <a:cs typeface="Times New Roman"/>
            </a:endParaRPr>
          </a:p>
          <a:p>
            <a:pPr lvl="1"/>
            <a:r>
              <a:rPr lang="en-US" sz="2000">
                <a:effectLst/>
                <a:latin typeface="Calibri"/>
                <a:ea typeface="Times New Roman" panose="02020603050405020304" pitchFamily="18" charset="0"/>
                <a:cs typeface="Times New Roman"/>
              </a:rPr>
              <a:t>It is our first franchise in Memphis that started in the year 2022.</a:t>
            </a:r>
            <a:r>
              <a:rPr lang="en-US" sz="2000">
                <a:latin typeface="Calibri"/>
                <a:ea typeface="Times New Roman" panose="02020603050405020304" pitchFamily="18" charset="0"/>
                <a:cs typeface="Times New Roman"/>
              </a:rPr>
              <a:t> </a:t>
            </a:r>
            <a:endParaRPr lang="en-US" sz="2000">
              <a:effectLst/>
              <a:latin typeface="Calibri"/>
              <a:ea typeface="Times New Roman" panose="02020603050405020304" pitchFamily="18" charset="0"/>
              <a:cs typeface="Times New Roman"/>
            </a:endParaRPr>
          </a:p>
          <a:p>
            <a:pPr lvl="1"/>
            <a:r>
              <a:rPr lang="en-US" sz="2000">
                <a:effectLst/>
                <a:latin typeface="Calibri"/>
                <a:ea typeface="Times New Roman" panose="02020603050405020304" pitchFamily="18" charset="0"/>
                <a:cs typeface="Times New Roman"/>
              </a:rPr>
              <a:t>The mixed color is the indication of refreshment, growth, health, and teamwork of our restaurant employees.</a:t>
            </a:r>
            <a:endParaRPr lang="en-US" sz="2000">
              <a:latin typeface="Calibri"/>
              <a:cs typeface="Times New Roman"/>
            </a:endParaRPr>
          </a:p>
          <a:p>
            <a:endParaRPr lang="en-US" sz="1300" b="1" kern="0">
              <a:effectLst/>
              <a:latin typeface="Times New Roman" panose="02020603050405020304" pitchFamily="18" charset="0"/>
              <a:ea typeface="Times New Roman" panose="02020603050405020304" pitchFamily="18" charset="0"/>
            </a:endParaRPr>
          </a:p>
          <a:p>
            <a:endParaRPr lang="en-US" sz="1300"/>
          </a:p>
          <a:p>
            <a:endParaRPr lang="en-US" sz="1300"/>
          </a:p>
        </p:txBody>
      </p:sp>
    </p:spTree>
    <p:extLst>
      <p:ext uri="{BB962C8B-B14F-4D97-AF65-F5344CB8AC3E}">
        <p14:creationId xmlns:p14="http://schemas.microsoft.com/office/powerpoint/2010/main" val="176020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4C391-23DC-ECB8-69F9-DF5FBD86EB0F}"/>
              </a:ext>
            </a:extLst>
          </p:cNvPr>
          <p:cNvSpPr>
            <a:spLocks noGrp="1"/>
          </p:cNvSpPr>
          <p:nvPr>
            <p:ph type="title"/>
          </p:nvPr>
        </p:nvSpPr>
        <p:spPr>
          <a:xfrm>
            <a:off x="589560" y="856180"/>
            <a:ext cx="5279408" cy="1128068"/>
          </a:xfrm>
        </p:spPr>
        <p:txBody>
          <a:bodyPr anchor="ctr">
            <a:normAutofit/>
          </a:bodyPr>
          <a:lstStyle/>
          <a:p>
            <a:r>
              <a:rPr lang="en-US" sz="4000" b="1"/>
              <a:t>Web design</a:t>
            </a:r>
          </a:p>
        </p:txBody>
      </p:sp>
      <p:grpSp>
        <p:nvGrpSpPr>
          <p:cNvPr id="40" name="Group 3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003FAB-F915-455D-8046-83CAEB84C3CD}"/>
              </a:ext>
            </a:extLst>
          </p:cNvPr>
          <p:cNvSpPr>
            <a:spLocks noGrp="1"/>
          </p:cNvSpPr>
          <p:nvPr>
            <p:ph idx="1"/>
          </p:nvPr>
        </p:nvSpPr>
        <p:spPr>
          <a:xfrm>
            <a:off x="590719" y="2330505"/>
            <a:ext cx="5664432" cy="3979585"/>
          </a:xfrm>
        </p:spPr>
        <p:txBody>
          <a:bodyPr vert="horz" lIns="91440" tIns="45720" rIns="91440" bIns="45720" rtlCol="0" anchor="ctr">
            <a:noAutofit/>
          </a:bodyPr>
          <a:lstStyle/>
          <a:p>
            <a:pPr marL="0" indent="0">
              <a:buNone/>
            </a:pPr>
            <a:endParaRPr lang="en-US" sz="1400" b="1" kern="0" dirty="0">
              <a:effectLst/>
              <a:latin typeface="Times New Roman" panose="02020603050405020304" pitchFamily="18" charset="0"/>
              <a:ea typeface="Times New Roman" panose="02020603050405020304" pitchFamily="18" charset="0"/>
              <a:cs typeface="Times New Roman"/>
            </a:endParaRPr>
          </a:p>
          <a:p>
            <a:pPr lvl="1"/>
            <a:endParaRPr lang="en-US" sz="1400" dirty="0">
              <a:latin typeface="Calibri"/>
              <a:ea typeface="Calibri" panose="020F0502020204030204" pitchFamily="34" charset="0"/>
              <a:cs typeface="Times New Roman"/>
            </a:endParaRPr>
          </a:p>
          <a:p>
            <a:pPr lvl="1"/>
            <a:endParaRPr lang="en-US" sz="1400" dirty="0">
              <a:latin typeface="Calibri"/>
              <a:ea typeface="Calibri" panose="020F0502020204030204" pitchFamily="34" charset="0"/>
              <a:cs typeface="Times New Roman"/>
            </a:endParaRPr>
          </a:p>
          <a:p>
            <a:pPr lvl="1"/>
            <a:endParaRPr lang="en-US" sz="1800" dirty="0">
              <a:latin typeface="Calibri"/>
              <a:ea typeface="Calibri" panose="020F0502020204030204" pitchFamily="34" charset="0"/>
              <a:cs typeface="Times New Roman"/>
            </a:endParaRPr>
          </a:p>
          <a:p>
            <a:pPr lvl="1"/>
            <a:r>
              <a:rPr lang="en-US" sz="1800" dirty="0">
                <a:effectLst/>
                <a:latin typeface="Calibri"/>
                <a:ea typeface="Calibri" panose="020F0502020204030204" pitchFamily="34" charset="0"/>
                <a:cs typeface="Times New Roman"/>
              </a:rPr>
              <a:t>website </a:t>
            </a:r>
            <a:r>
              <a:rPr lang="en-US" sz="1800" dirty="0">
                <a:latin typeface="Calibri"/>
                <a:ea typeface="Calibri" panose="020F0502020204030204" pitchFamily="34" charset="0"/>
                <a:cs typeface="Times New Roman"/>
              </a:rPr>
              <a:t>address  </a:t>
            </a:r>
            <a:r>
              <a:rPr lang="en-US" sz="1800" u="sng" dirty="0">
                <a:latin typeface="Calibri"/>
                <a:ea typeface="Calibri" panose="020F0502020204030204" pitchFamily="34" charset="0"/>
                <a:cs typeface="Times New Roman"/>
                <a:hlinkClick r:id="rId2">
                  <a:extLst>
                    <a:ext uri="{A12FA001-AC4F-418D-AE19-62706E023703}">
                      <ahyp:hlinkClr xmlns:ahyp="http://schemas.microsoft.com/office/drawing/2018/hyperlinkcolor" val="tx"/>
                    </a:ext>
                  </a:extLst>
                </a:hlinkClick>
              </a:rPr>
              <a:t>https</a:t>
            </a:r>
            <a:r>
              <a:rPr lang="en-US" sz="1800" u="sng" strike="noStrike" dirty="0">
                <a:effectLst/>
                <a:latin typeface="Calibri"/>
                <a:ea typeface="Calibri" panose="020F0502020204030204" pitchFamily="34" charset="0"/>
                <a:cs typeface="Times New Roman"/>
                <a:hlinkClick r:id="rId2">
                  <a:extLst>
                    <a:ext uri="{A12FA001-AC4F-418D-AE19-62706E023703}">
                      <ahyp:hlinkClr xmlns:ahyp="http://schemas.microsoft.com/office/drawing/2018/hyperlinkcolor" val="tx"/>
                    </a:ext>
                  </a:extLst>
                </a:hlinkClick>
              </a:rPr>
              <a:t>://3in1popularfood.wordpress.com</a:t>
            </a:r>
            <a:endParaRPr lang="en-US" sz="1800" u="sng" strike="noStrike" dirty="0">
              <a:effectLst/>
              <a:latin typeface="Calibri"/>
              <a:ea typeface="Calibri" panose="020F0502020204030204" pitchFamily="34" charset="0"/>
              <a:cs typeface="Times New Roman"/>
            </a:endParaRPr>
          </a:p>
          <a:p>
            <a:pPr lvl="1"/>
            <a:r>
              <a:rPr lang="en-US" sz="1800" dirty="0">
                <a:latin typeface="Calibri"/>
                <a:ea typeface="Calibri" panose="020F0502020204030204" pitchFamily="34" charset="0"/>
                <a:cs typeface="Times New Roman"/>
              </a:rPr>
              <a:t>Build by WordPress</a:t>
            </a:r>
          </a:p>
          <a:p>
            <a:pPr lvl="1"/>
            <a:r>
              <a:rPr lang="en-US" sz="1800" dirty="0">
                <a:effectLst/>
                <a:latin typeface="Calibri"/>
                <a:ea typeface="Calibri" panose="020F0502020204030204" pitchFamily="34" charset="0"/>
                <a:cs typeface="Times New Roman"/>
              </a:rPr>
              <a:t>Domai</a:t>
            </a:r>
            <a:r>
              <a:rPr lang="en-US" sz="1800" dirty="0">
                <a:latin typeface="Calibri"/>
                <a:ea typeface="Calibri" panose="020F0502020204030204" pitchFamily="34" charset="0"/>
                <a:cs typeface="Times New Roman"/>
              </a:rPr>
              <a:t>n name matches the business idea</a:t>
            </a:r>
          </a:p>
          <a:p>
            <a:pPr lvl="1"/>
            <a:r>
              <a:rPr lang="en-US" sz="1800" dirty="0">
                <a:effectLst/>
                <a:latin typeface="Calibri"/>
                <a:ea typeface="Calibri" panose="020F0502020204030204" pitchFamily="34" charset="0"/>
                <a:cs typeface="Times New Roman"/>
              </a:rPr>
              <a:t>Secur</a:t>
            </a:r>
            <a:r>
              <a:rPr lang="en-US" sz="1800" dirty="0">
                <a:latin typeface="Calibri"/>
                <a:ea typeface="Calibri" panose="020F0502020204030204" pitchFamily="34" charset="0"/>
                <a:cs typeface="Times New Roman"/>
              </a:rPr>
              <a:t>ity website(HTTPS:)</a:t>
            </a:r>
          </a:p>
          <a:p>
            <a:pPr lvl="1"/>
            <a:r>
              <a:rPr lang="en-US" sz="1800" dirty="0">
                <a:latin typeface="Calibri"/>
                <a:ea typeface="Calibri" panose="020F0502020204030204" pitchFamily="34" charset="0"/>
                <a:cs typeface="Times New Roman"/>
              </a:rPr>
              <a:t>Parent-Child pages</a:t>
            </a:r>
          </a:p>
          <a:p>
            <a:pPr lvl="1"/>
            <a:r>
              <a:rPr lang="en-US" sz="1800" dirty="0">
                <a:latin typeface="Calibri"/>
                <a:ea typeface="Calibri" panose="020F0502020204030204" pitchFamily="34" charset="0"/>
                <a:cs typeface="Times New Roman"/>
              </a:rPr>
              <a:t>Permalinks</a:t>
            </a:r>
          </a:p>
          <a:p>
            <a:pPr lvl="1"/>
            <a:r>
              <a:rPr lang="en-US" sz="1800" dirty="0">
                <a:latin typeface="Calibri"/>
                <a:ea typeface="Calibri" panose="020F0502020204030204" pitchFamily="34" charset="0"/>
                <a:cs typeface="Times New Roman"/>
              </a:rPr>
              <a:t>pages</a:t>
            </a:r>
          </a:p>
          <a:p>
            <a:pPr lvl="1"/>
            <a:r>
              <a:rPr lang="en-US" sz="1800" dirty="0">
                <a:latin typeface="Calibri"/>
                <a:ea typeface="Calibri" panose="020F0502020204030204" pitchFamily="34" charset="0"/>
                <a:cs typeface="Times New Roman"/>
              </a:rPr>
              <a:t>Blog</a:t>
            </a:r>
          </a:p>
          <a:p>
            <a:pPr lvl="1"/>
            <a:r>
              <a:rPr lang="en-US" sz="1800" dirty="0">
                <a:latin typeface="Calibri"/>
                <a:ea typeface="Calibri" panose="020F0502020204030204" pitchFamily="34" charset="0"/>
                <a:cs typeface="Times New Roman"/>
              </a:rPr>
              <a:t>post</a:t>
            </a:r>
          </a:p>
          <a:p>
            <a:pPr lvl="1"/>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lvl="1"/>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lvl="1"/>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p:txBody>
      </p:sp>
      <p:sp>
        <p:nvSpPr>
          <p:cNvPr id="46" name="Rectangle 4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1C084C-463C-DE11-B93E-77E6C3FD9171}"/>
              </a:ext>
            </a:extLst>
          </p:cNvPr>
          <p:cNvPicPr>
            <a:picLocks noChangeAspect="1"/>
          </p:cNvPicPr>
          <p:nvPr/>
        </p:nvPicPr>
        <p:blipFill rotWithShape="1">
          <a:blip r:embed="rId3"/>
          <a:srcRect r="5285" b="-1"/>
          <a:stretch/>
        </p:blipFill>
        <p:spPr>
          <a:xfrm>
            <a:off x="7083423" y="581892"/>
            <a:ext cx="4397433" cy="2518756"/>
          </a:xfrm>
          <a:prstGeom prst="rect">
            <a:avLst/>
          </a:prstGeom>
        </p:spPr>
      </p:pic>
      <p:sp>
        <p:nvSpPr>
          <p:cNvPr id="50" name="Rectangle 49">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D88680-9078-DE1A-D52C-1ED0EF51BA96}"/>
              </a:ext>
            </a:extLst>
          </p:cNvPr>
          <p:cNvPicPr>
            <a:picLocks noChangeAspect="1"/>
          </p:cNvPicPr>
          <p:nvPr/>
        </p:nvPicPr>
        <p:blipFill rotWithShape="1">
          <a:blip r:embed="rId4"/>
          <a:srcRect l="11282" r="22841" b="3"/>
          <a:stretch/>
        </p:blipFill>
        <p:spPr>
          <a:xfrm>
            <a:off x="7083423" y="3707894"/>
            <a:ext cx="4395569" cy="2518756"/>
          </a:xfrm>
          <a:prstGeom prst="rect">
            <a:avLst/>
          </a:prstGeom>
        </p:spPr>
      </p:pic>
    </p:spTree>
    <p:extLst>
      <p:ext uri="{BB962C8B-B14F-4D97-AF65-F5344CB8AC3E}">
        <p14:creationId xmlns:p14="http://schemas.microsoft.com/office/powerpoint/2010/main" val="1194981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D713C-76EC-25D9-3C69-49F6D56CE98C}"/>
              </a:ext>
            </a:extLst>
          </p:cNvPr>
          <p:cNvSpPr>
            <a:spLocks noGrp="1"/>
          </p:cNvSpPr>
          <p:nvPr>
            <p:ph type="title"/>
          </p:nvPr>
        </p:nvSpPr>
        <p:spPr>
          <a:xfrm>
            <a:off x="5201170" y="146733"/>
            <a:ext cx="6251110" cy="742038"/>
          </a:xfrm>
        </p:spPr>
        <p:txBody>
          <a:bodyPr anchor="b">
            <a:normAutofit/>
          </a:bodyPr>
          <a:lstStyle/>
          <a:p>
            <a:r>
              <a:rPr lang="en-US" sz="3600" b="1" kern="0">
                <a:latin typeface="Times New Roman"/>
                <a:cs typeface="Times New Roman"/>
              </a:rPr>
              <a:t>Marketing Strategies</a:t>
            </a:r>
            <a:endParaRPr lang="en-US" sz="3600"/>
          </a:p>
        </p:txBody>
      </p:sp>
      <p:graphicFrame>
        <p:nvGraphicFramePr>
          <p:cNvPr id="13" name="Content Placeholder 2">
            <a:extLst>
              <a:ext uri="{FF2B5EF4-FFF2-40B4-BE49-F238E27FC236}">
                <a16:creationId xmlns:a16="http://schemas.microsoft.com/office/drawing/2014/main" id="{21861489-528F-0927-C4E2-298D39B3D869}"/>
              </a:ext>
            </a:extLst>
          </p:cNvPr>
          <p:cNvGraphicFramePr>
            <a:graphicFrameLocks noGrp="1"/>
          </p:cNvGraphicFramePr>
          <p:nvPr>
            <p:ph idx="1"/>
            <p:extLst>
              <p:ext uri="{D42A27DB-BD31-4B8C-83A1-F6EECF244321}">
                <p14:modId xmlns:p14="http://schemas.microsoft.com/office/powerpoint/2010/main" val="1259429128"/>
              </p:ext>
            </p:extLst>
          </p:nvPr>
        </p:nvGraphicFramePr>
        <p:xfrm>
          <a:off x="4806267" y="888771"/>
          <a:ext cx="6646013" cy="2829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phere of mesh and nodes">
            <a:extLst>
              <a:ext uri="{FF2B5EF4-FFF2-40B4-BE49-F238E27FC236}">
                <a16:creationId xmlns:a16="http://schemas.microsoft.com/office/drawing/2014/main" id="{9E6F719A-6A6C-6316-AFBA-440080D9B4C8}"/>
              </a:ext>
            </a:extLst>
          </p:cNvPr>
          <p:cNvPicPr>
            <a:picLocks noChangeAspect="1"/>
          </p:cNvPicPr>
          <p:nvPr/>
        </p:nvPicPr>
        <p:blipFill rotWithShape="1">
          <a:blip r:embed="rId8"/>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99" name="TextBox 98">
            <a:extLst>
              <a:ext uri="{FF2B5EF4-FFF2-40B4-BE49-F238E27FC236}">
                <a16:creationId xmlns:a16="http://schemas.microsoft.com/office/drawing/2014/main" id="{04FA6FCD-91AD-C91C-4F38-FCD9E46E6080}"/>
              </a:ext>
            </a:extLst>
          </p:cNvPr>
          <p:cNvSpPr txBox="1"/>
          <p:nvPr/>
        </p:nvSpPr>
        <p:spPr>
          <a:xfrm>
            <a:off x="4542247" y="3812146"/>
            <a:ext cx="720787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Char char="•"/>
            </a:pPr>
            <a:r>
              <a:rPr lang="en-US" sz="2000" dirty="0">
                <a:latin typeface="Calibri"/>
                <a:cs typeface="Arial"/>
              </a:rPr>
              <a:t> Instagram </a:t>
            </a:r>
            <a:r>
              <a:rPr lang="en-US" sz="2000" dirty="0">
                <a:cs typeface="Arial"/>
              </a:rPr>
              <a:t> </a:t>
            </a:r>
            <a:r>
              <a:rPr lang="en-US" sz="2000" dirty="0">
                <a:solidFill>
                  <a:srgbClr val="0563C1"/>
                </a:solidFill>
                <a:cs typeface="Arial"/>
                <a:hlinkClick r:id="rId9"/>
              </a:rPr>
              <a:t>https://www.instagram.com/3in1popularfood/?igshid=YmMyMTA2M2Y%3D</a:t>
            </a:r>
            <a:r>
              <a:rPr lang="en-US" sz="2000" dirty="0">
                <a:cs typeface="Arial"/>
                <a:hlinkClick r:id="rId9"/>
              </a:rPr>
              <a:t>​</a:t>
            </a:r>
            <a:endParaRPr lang="en-US" dirty="0"/>
          </a:p>
          <a:p>
            <a:pPr lvl="1">
              <a:buChar char="•"/>
            </a:pPr>
            <a:endParaRPr lang="en-US" sz="2000" dirty="0">
              <a:latin typeface="Calibri"/>
              <a:cs typeface="Arial"/>
            </a:endParaRPr>
          </a:p>
          <a:p>
            <a:pPr lvl="1">
              <a:buChar char="•"/>
            </a:pPr>
            <a:r>
              <a:rPr lang="en-US" sz="2000" dirty="0">
                <a:latin typeface="Calibri"/>
                <a:cs typeface="Arial"/>
              </a:rPr>
              <a:t> Facebook </a:t>
            </a:r>
            <a:r>
              <a:rPr lang="en-US" sz="2000" dirty="0">
                <a:solidFill>
                  <a:srgbClr val="0563C1"/>
                </a:solidFill>
                <a:latin typeface="Calibri"/>
                <a:cs typeface="Arial"/>
                <a:hlinkClick r:id="rId10"/>
              </a:rPr>
              <a:t>https://www.facebook.com/people/3in1popularfood/100086522437073/</a:t>
            </a:r>
            <a:r>
              <a:rPr lang="en-US" sz="2000" dirty="0">
                <a:latin typeface="Calibri"/>
                <a:cs typeface="Arial"/>
              </a:rPr>
              <a:t>​</a:t>
            </a:r>
          </a:p>
        </p:txBody>
      </p:sp>
    </p:spTree>
    <p:extLst>
      <p:ext uri="{BB962C8B-B14F-4D97-AF65-F5344CB8AC3E}">
        <p14:creationId xmlns:p14="http://schemas.microsoft.com/office/powerpoint/2010/main" val="274758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5" name="Rectangle 13">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B93224E8-8CFE-C805-C412-3B978C539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573" y="346167"/>
            <a:ext cx="2435167" cy="158894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89B12FE-BEA3-5EFA-8C4F-EBA6443DDC31}"/>
              </a:ext>
            </a:extLst>
          </p:cNvPr>
          <p:cNvPicPr>
            <a:picLocks noChangeAspect="1"/>
          </p:cNvPicPr>
          <p:nvPr/>
        </p:nvPicPr>
        <p:blipFill>
          <a:blip r:embed="rId3"/>
          <a:stretch>
            <a:fillRect/>
          </a:stretch>
        </p:blipFill>
        <p:spPr>
          <a:xfrm>
            <a:off x="4384208" y="425231"/>
            <a:ext cx="3251032" cy="138981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DCD6BDB-E5D0-92E2-D74C-542D001CC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0636" y="504065"/>
            <a:ext cx="3520438" cy="1232152"/>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C8069A4-6373-24EE-E150-F5E08A86C315}"/>
              </a:ext>
            </a:extLst>
          </p:cNvPr>
          <p:cNvPicPr>
            <a:picLocks noChangeAspect="1"/>
          </p:cNvPicPr>
          <p:nvPr/>
        </p:nvPicPr>
        <p:blipFill>
          <a:blip r:embed="rId5"/>
          <a:stretch>
            <a:fillRect/>
          </a:stretch>
        </p:blipFill>
        <p:spPr>
          <a:xfrm>
            <a:off x="435237" y="2639045"/>
            <a:ext cx="3193837" cy="158893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F34CC4F-85AB-A0E1-4ABA-3F93E81D51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689" y="5012199"/>
            <a:ext cx="3225770" cy="1419337"/>
          </a:xfrm>
          <a:prstGeom prst="rect">
            <a:avLst/>
          </a:prstGeom>
        </p:spPr>
      </p:pic>
      <p:sp>
        <p:nvSpPr>
          <p:cNvPr id="26" name="Rectangle 15">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2B1F04-0687-B989-55D0-425143B7B7E1}"/>
              </a:ext>
            </a:extLst>
          </p:cNvPr>
          <p:cNvSpPr>
            <a:spLocks noGrp="1"/>
          </p:cNvSpPr>
          <p:nvPr>
            <p:ph type="title"/>
          </p:nvPr>
        </p:nvSpPr>
        <p:spPr>
          <a:xfrm>
            <a:off x="4481973" y="2892583"/>
            <a:ext cx="6868620" cy="1016898"/>
          </a:xfrm>
        </p:spPr>
        <p:txBody>
          <a:bodyPr>
            <a:normAutofit/>
          </a:bodyPr>
          <a:lstStyle/>
          <a:p>
            <a:r>
              <a:rPr lang="en-US" sz="4000">
                <a:solidFill>
                  <a:srgbClr val="FFFFFF"/>
                </a:solidFill>
              </a:rPr>
              <a:t>Social media</a:t>
            </a:r>
          </a:p>
        </p:txBody>
      </p:sp>
      <p:cxnSp>
        <p:nvCxnSpPr>
          <p:cNvPr id="27" name="Straight Connector 17">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9" name="Straight Connector 21">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BF3DFB-12D7-B07D-AE41-921B54E69B94}"/>
              </a:ext>
            </a:extLst>
          </p:cNvPr>
          <p:cNvSpPr>
            <a:spLocks noGrp="1"/>
          </p:cNvSpPr>
          <p:nvPr>
            <p:ph idx="1"/>
          </p:nvPr>
        </p:nvSpPr>
        <p:spPr>
          <a:xfrm>
            <a:off x="4485180" y="4101152"/>
            <a:ext cx="6868620" cy="2397781"/>
          </a:xfrm>
        </p:spPr>
        <p:txBody>
          <a:bodyPr vert="horz" lIns="91440" tIns="45720" rIns="91440" bIns="45720" rtlCol="0" anchor="t">
            <a:noAutofit/>
          </a:bodyPr>
          <a:lstStyle/>
          <a:p>
            <a:r>
              <a:rPr lang="en-US" sz="1600">
                <a:solidFill>
                  <a:srgbClr val="FFFFFF"/>
                </a:solidFill>
                <a:effectLst/>
                <a:latin typeface="Calibri"/>
                <a:ea typeface="DengXian"/>
                <a:cs typeface="Calibri"/>
              </a:rPr>
              <a:t>Social Media acting as a marketing tool</a:t>
            </a:r>
            <a:r>
              <a:rPr lang="en-US" sz="1600">
                <a:solidFill>
                  <a:srgbClr val="FFFFFF"/>
                </a:solidFill>
                <a:latin typeface="Calibri"/>
                <a:ea typeface="DengXian"/>
                <a:cs typeface="Calibri"/>
              </a:rPr>
              <a:t> </a:t>
            </a:r>
            <a:endParaRPr lang="en-US" sz="1600">
              <a:solidFill>
                <a:srgbClr val="FFFFFF"/>
              </a:solidFill>
              <a:effectLst/>
              <a:latin typeface="Calibri"/>
              <a:ea typeface="DengXian" panose="02010600030101010101" pitchFamily="2" charset="-122"/>
              <a:cs typeface="Calibri"/>
            </a:endParaRPr>
          </a:p>
          <a:p>
            <a:r>
              <a:rPr lang="en-US" sz="1600">
                <a:solidFill>
                  <a:srgbClr val="FFFFFF"/>
                </a:solidFill>
                <a:latin typeface="Calibri"/>
                <a:ea typeface="DengXian"/>
                <a:cs typeface="Calibri"/>
              </a:rPr>
              <a:t>To</a:t>
            </a:r>
            <a:r>
              <a:rPr lang="en-US" sz="1600">
                <a:solidFill>
                  <a:srgbClr val="FFFFFF"/>
                </a:solidFill>
                <a:effectLst/>
                <a:latin typeface="Calibri"/>
                <a:ea typeface="DengXian"/>
                <a:cs typeface="Calibri"/>
              </a:rPr>
              <a:t> connect with the audience</a:t>
            </a:r>
          </a:p>
          <a:p>
            <a:r>
              <a:rPr lang="en-US" sz="1600">
                <a:solidFill>
                  <a:srgbClr val="FFFFFF"/>
                </a:solidFill>
                <a:latin typeface="Calibri"/>
                <a:ea typeface="DengXian"/>
                <a:cs typeface="Calibri"/>
              </a:rPr>
              <a:t>To create our brand</a:t>
            </a:r>
          </a:p>
          <a:p>
            <a:r>
              <a:rPr lang="en-US" sz="1600">
                <a:solidFill>
                  <a:srgbClr val="FFFFFF"/>
                </a:solidFill>
                <a:latin typeface="Calibri"/>
                <a:ea typeface="DengXian"/>
                <a:cs typeface="Calibri"/>
              </a:rPr>
              <a:t>To drive website traffic</a:t>
            </a:r>
          </a:p>
          <a:p>
            <a:r>
              <a:rPr lang="en-US" sz="1600">
                <a:solidFill>
                  <a:srgbClr val="FFFFFF"/>
                </a:solidFill>
                <a:latin typeface="Calibri"/>
                <a:ea typeface="DengXian"/>
                <a:cs typeface="Calibri"/>
              </a:rPr>
              <a:t>Platform:</a:t>
            </a:r>
          </a:p>
          <a:p>
            <a:pPr lvl="1"/>
            <a:r>
              <a:rPr lang="en-US" sz="1600">
                <a:solidFill>
                  <a:srgbClr val="FFFFFF"/>
                </a:solidFill>
                <a:latin typeface="Calibri"/>
                <a:ea typeface="DengXian"/>
                <a:cs typeface="Calibri"/>
              </a:rPr>
              <a:t>Facebook </a:t>
            </a:r>
            <a:endParaRPr lang="en-US" sz="1600">
              <a:solidFill>
                <a:srgbClr val="FFFFFF"/>
              </a:solidFill>
              <a:latin typeface="Calibri"/>
              <a:ea typeface="DengXian" panose="02010600030101010101" pitchFamily="2" charset="-122"/>
              <a:cs typeface="Calibri"/>
            </a:endParaRPr>
          </a:p>
          <a:p>
            <a:pPr lvl="1"/>
            <a:r>
              <a:rPr lang="en-US" sz="1600">
                <a:solidFill>
                  <a:srgbClr val="FFFFFF"/>
                </a:solidFill>
                <a:latin typeface="Calibri"/>
                <a:ea typeface="DengXian"/>
                <a:cs typeface="Calibri"/>
              </a:rPr>
              <a:t>Instagram</a:t>
            </a:r>
          </a:p>
          <a:p>
            <a:pPr marL="457200" lvl="1" indent="0">
              <a:buNone/>
            </a:pPr>
            <a:endParaRPr lang="en-US" sz="1400">
              <a:solidFill>
                <a:srgbClr val="FFFFFF"/>
              </a:solidFill>
              <a:latin typeface="Times New Roman" panose="02020603050405020304" pitchFamily="18" charset="0"/>
              <a:ea typeface="DengXian" panose="02010600030101010101" pitchFamily="2" charset="-122"/>
            </a:endParaRPr>
          </a:p>
        </p:txBody>
      </p:sp>
    </p:spTree>
    <p:extLst>
      <p:ext uri="{BB962C8B-B14F-4D97-AF65-F5344CB8AC3E}">
        <p14:creationId xmlns:p14="http://schemas.microsoft.com/office/powerpoint/2010/main" val="10972600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C7232-8731-276F-6B6E-EE343EADEE6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a:solidFill>
                  <a:schemeClr val="tx1"/>
                </a:solidFill>
                <a:effectLst/>
                <a:latin typeface="+mj-lt"/>
                <a:ea typeface="+mj-ea"/>
                <a:cs typeface="+mj-cs"/>
              </a:rPr>
              <a:t>SWOT Analysis</a:t>
            </a:r>
            <a:endParaRPr lang="en-US" sz="5400" kern="1200">
              <a:solidFill>
                <a:schemeClr val="tx1"/>
              </a:solidFill>
              <a:latin typeface="+mj-lt"/>
              <a:ea typeface="+mj-ea"/>
              <a:cs typeface="+mj-cs"/>
            </a:endParaRPr>
          </a:p>
        </p:txBody>
      </p:sp>
      <p:grpSp>
        <p:nvGrpSpPr>
          <p:cNvPr id="48" name="Group 4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9" name="Rectangle 4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6" descr="Table, timeline&#10;&#10;Description automatically generated">
            <a:extLst>
              <a:ext uri="{FF2B5EF4-FFF2-40B4-BE49-F238E27FC236}">
                <a16:creationId xmlns:a16="http://schemas.microsoft.com/office/drawing/2014/main" id="{05687890-99A9-F097-0EA4-47527CABD3C8}"/>
              </a:ext>
            </a:extLst>
          </p:cNvPr>
          <p:cNvPicPr>
            <a:picLocks noGrp="1" noChangeAspect="1"/>
          </p:cNvPicPr>
          <p:nvPr>
            <p:ph type="pic" idx="1"/>
          </p:nvPr>
        </p:nvPicPr>
        <p:blipFill rotWithShape="1">
          <a:blip r:embed="rId2"/>
          <a:srcRect r="1" b="3685"/>
          <a:stretch/>
        </p:blipFill>
        <p:spPr>
          <a:xfrm>
            <a:off x="5645653" y="452081"/>
            <a:ext cx="5724778" cy="5830691"/>
          </a:xfrm>
          <a:prstGeom prst="rect">
            <a:avLst/>
          </a:prstGeom>
        </p:spPr>
      </p:pic>
    </p:spTree>
    <p:extLst>
      <p:ext uri="{BB962C8B-B14F-4D97-AF65-F5344CB8AC3E}">
        <p14:creationId xmlns:p14="http://schemas.microsoft.com/office/powerpoint/2010/main" val="294370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0206BD-A3F8-E0B3-1D2F-FD2333D84CFC}"/>
              </a:ext>
            </a:extLst>
          </p:cNvPr>
          <p:cNvSpPr>
            <a:spLocks noGrp="1"/>
          </p:cNvSpPr>
          <p:nvPr>
            <p:ph type="title"/>
          </p:nvPr>
        </p:nvSpPr>
        <p:spPr>
          <a:xfrm>
            <a:off x="1046746" y="586822"/>
            <a:ext cx="3560252" cy="1645920"/>
          </a:xfrm>
        </p:spPr>
        <p:txBody>
          <a:bodyPr>
            <a:normAutofit/>
          </a:bodyPr>
          <a:lstStyle/>
          <a:p>
            <a:r>
              <a:rPr lang="en-US" sz="3200" b="1">
                <a:latin typeface="Calibri"/>
                <a:cs typeface="Calibri"/>
              </a:rPr>
              <a:t>Keywords </a:t>
            </a:r>
            <a:endParaRPr lang="en-US" sz="3200">
              <a:latin typeface="Calibri"/>
              <a:cs typeface="Calibri"/>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6316D02-128A-5C04-17DD-63C4218933A2}"/>
              </a:ext>
            </a:extLst>
          </p:cNvPr>
          <p:cNvSpPr>
            <a:spLocks noGrp="1"/>
          </p:cNvSpPr>
          <p:nvPr>
            <p:ph idx="1"/>
          </p:nvPr>
        </p:nvSpPr>
        <p:spPr>
          <a:xfrm>
            <a:off x="5351164" y="586822"/>
            <a:ext cx="6002636" cy="1645920"/>
          </a:xfrm>
        </p:spPr>
        <p:txBody>
          <a:bodyPr vert="horz" lIns="91440" tIns="45720" rIns="91440" bIns="45720" rtlCol="0" anchor="ctr">
            <a:normAutofit/>
          </a:bodyPr>
          <a:lstStyle/>
          <a:p>
            <a:pPr lvl="1"/>
            <a:endParaRPr lang="en-US" sz="1400">
              <a:latin typeface="Calibri"/>
              <a:cs typeface="Times New Roman"/>
            </a:endParaRPr>
          </a:p>
          <a:p>
            <a:pPr lvl="1"/>
            <a:endParaRPr lang="en-US" sz="1400">
              <a:latin typeface="Calibri"/>
              <a:cs typeface="Times New Roman"/>
            </a:endParaRPr>
          </a:p>
          <a:p>
            <a:pPr lvl="1"/>
            <a:r>
              <a:rPr lang="en-US" sz="1400">
                <a:latin typeface="Calibri"/>
                <a:cs typeface="Times New Roman"/>
              </a:rPr>
              <a:t>Use Google Ads Keyword Planner to generate the relative keywords</a:t>
            </a:r>
            <a:endParaRPr lang="en-US" sz="1400">
              <a:cs typeface="Calibri" panose="020F0502020204030204"/>
            </a:endParaRPr>
          </a:p>
          <a:p>
            <a:pPr lvl="1"/>
            <a:r>
              <a:rPr lang="en-US" sz="1400">
                <a:latin typeface="Calibri"/>
                <a:cs typeface="Times New Roman"/>
              </a:rPr>
              <a:t>Competitive analysis of those keywords </a:t>
            </a:r>
            <a:endParaRPr lang="en-US" sz="1400">
              <a:latin typeface="Calibri"/>
              <a:cs typeface="Times New Roman" panose="02020603050405020304" pitchFamily="18" charset="0"/>
            </a:endParaRPr>
          </a:p>
          <a:p>
            <a:pPr lvl="1"/>
            <a:r>
              <a:rPr lang="en-US" sz="1400">
                <a:latin typeface="Calibri"/>
                <a:cs typeface="Times New Roman"/>
              </a:rPr>
              <a:t>Pick up the 10 keywords in high search volume, relevant to the content, and low in competition.</a:t>
            </a:r>
          </a:p>
          <a:p>
            <a:pPr marL="457200" lvl="1" indent="0">
              <a:buNone/>
            </a:pPr>
            <a:endParaRPr lang="en-US" sz="1400"/>
          </a:p>
          <a:p>
            <a:endParaRPr lang="en-US" sz="1400"/>
          </a:p>
        </p:txBody>
      </p:sp>
      <p:pic>
        <p:nvPicPr>
          <p:cNvPr id="5" name="Picture 4">
            <a:extLst>
              <a:ext uri="{FF2B5EF4-FFF2-40B4-BE49-F238E27FC236}">
                <a16:creationId xmlns:a16="http://schemas.microsoft.com/office/drawing/2014/main" id="{B7C364A9-0998-E6AA-7ADB-84C90BF9105F}"/>
              </a:ext>
            </a:extLst>
          </p:cNvPr>
          <p:cNvPicPr>
            <a:picLocks noChangeAspect="1"/>
          </p:cNvPicPr>
          <p:nvPr/>
        </p:nvPicPr>
        <p:blipFill>
          <a:blip r:embed="rId2"/>
          <a:stretch>
            <a:fillRect/>
          </a:stretch>
        </p:blipFill>
        <p:spPr>
          <a:xfrm>
            <a:off x="557784" y="2996649"/>
            <a:ext cx="11164824" cy="2958678"/>
          </a:xfrm>
          <a:prstGeom prst="rect">
            <a:avLst/>
          </a:prstGeom>
        </p:spPr>
      </p:pic>
    </p:spTree>
    <p:extLst>
      <p:ext uri="{BB962C8B-B14F-4D97-AF65-F5344CB8AC3E}">
        <p14:creationId xmlns:p14="http://schemas.microsoft.com/office/powerpoint/2010/main" val="21872630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DE97C20E0EFB4CA652CBE7FD0E88F2" ma:contentTypeVersion="11" ma:contentTypeDescription="Create a new document." ma:contentTypeScope="" ma:versionID="7b8b4ac708ec30e0a9e793eb62a5c398">
  <xsd:schema xmlns:xsd="http://www.w3.org/2001/XMLSchema" xmlns:xs="http://www.w3.org/2001/XMLSchema" xmlns:p="http://schemas.microsoft.com/office/2006/metadata/properties" xmlns:ns3="0ad594b6-14be-4464-be7a-f43b04a57b9d" xmlns:ns4="5c451d83-303f-4b77-8f87-ce554764b488" targetNamespace="http://schemas.microsoft.com/office/2006/metadata/properties" ma:root="true" ma:fieldsID="0593a402bcfd8aa6d0749232f293e819" ns3:_="" ns4:_="">
    <xsd:import namespace="0ad594b6-14be-4464-be7a-f43b04a57b9d"/>
    <xsd:import namespace="5c451d83-303f-4b77-8f87-ce554764b48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594b6-14be-4464-be7a-f43b04a57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451d83-303f-4b77-8f87-ce554764b48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3EE00A-515A-4CA8-9C80-C7A333BDAD65}">
  <ds:schemaRefs>
    <ds:schemaRef ds:uri="0ad594b6-14be-4464-be7a-f43b04a57b9d"/>
    <ds:schemaRef ds:uri="5c451d83-303f-4b77-8f87-ce554764b4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1A584F2-4861-47EC-9297-DA215121B4BF}">
  <ds:schemaRefs>
    <ds:schemaRef ds:uri="0ad594b6-14be-4464-be7a-f43b04a57b9d"/>
    <ds:schemaRef ds:uri="5c451d83-303f-4b77-8f87-ce554764b4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191F19-5BDE-4C00-A037-13AA4EF8E6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673</TotalTime>
  <Words>1151</Words>
  <Application>Microsoft Office PowerPoint</Application>
  <PresentationFormat>Widescreen</PresentationFormat>
  <Paragraphs>117</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Symbol</vt:lpstr>
      <vt:lpstr>The Serif Hand Black</vt:lpstr>
      <vt:lpstr>Times New Roman</vt:lpstr>
      <vt:lpstr>Tw Cen MT</vt:lpstr>
      <vt:lpstr>Office Theme</vt:lpstr>
      <vt:lpstr>3in1 Popular Food Indo China American</vt:lpstr>
      <vt:lpstr>The goal of the Project</vt:lpstr>
      <vt:lpstr>About Our Website</vt:lpstr>
      <vt:lpstr>Logo design</vt:lpstr>
      <vt:lpstr>Web design</vt:lpstr>
      <vt:lpstr>Marketing Strategies</vt:lpstr>
      <vt:lpstr>Social media</vt:lpstr>
      <vt:lpstr>SWOT Analysis</vt:lpstr>
      <vt:lpstr>Keywords </vt:lpstr>
      <vt:lpstr>Email Campaign</vt:lpstr>
      <vt:lpstr>Mailchimp Analysis</vt:lpstr>
      <vt:lpstr>Summary</vt:lpstr>
      <vt:lpstr>Future improvements</vt:lpstr>
      <vt:lpstr>             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3in1 popular food</dc:title>
  <dc:creator>Hong Shi (hshi)</dc:creator>
  <cp:lastModifiedBy>Hong Shi (hshi)</cp:lastModifiedBy>
  <cp:revision>3</cp:revision>
  <dcterms:created xsi:type="dcterms:W3CDTF">2022-11-26T21:01:51Z</dcterms:created>
  <dcterms:modified xsi:type="dcterms:W3CDTF">2022-12-01T06:14:16Z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0x0101000CDE97C20E0EFB4CA652CBE7FD0E88F2</vt:lpwstr>
  </property>
</Properties>
</file>